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75" r:id="rId2"/>
    <p:sldId id="260" r:id="rId3"/>
    <p:sldId id="261" r:id="rId4"/>
    <p:sldId id="259" r:id="rId5"/>
    <p:sldId id="276" r:id="rId6"/>
    <p:sldId id="282" r:id="rId7"/>
    <p:sldId id="283" r:id="rId8"/>
    <p:sldId id="278" r:id="rId9"/>
    <p:sldId id="279" r:id="rId10"/>
    <p:sldId id="270" r:id="rId11"/>
    <p:sldId id="280" r:id="rId1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3276" autoAdjust="0"/>
  </p:normalViewPr>
  <p:slideViewPr>
    <p:cSldViewPr>
      <p:cViewPr varScale="1">
        <p:scale>
          <a:sx n="97" d="100"/>
          <a:sy n="97" d="100"/>
        </p:scale>
        <p:origin x="-114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36" y="-10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"/>
          <c:y val="5.5172407485612987E-2"/>
          <c:w val="0.93333333333333335"/>
          <c:h val="0.90707805055054658"/>
        </c:manualLayout>
      </c:layout>
      <c:ofPieChart>
        <c:ofPieType val="ba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Земельный налог 1606,5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dPt>
            <c:idx val="0"/>
            <c:bubble3D val="0"/>
            <c:spPr>
              <a:solidFill>
                <a:schemeClr val="accent2"/>
              </a:solidFill>
              <a:ln w="25400" cap="flat" cmpd="sng" algn="ctr">
                <a:solidFill>
                  <a:srgbClr val="7030A0"/>
                </a:solidFill>
                <a:prstDash val="solid"/>
              </a:ln>
              <a:effectLst/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solidFill>
                  <a:srgbClr val="7030A0"/>
                </a:solidFill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rgbClr val="7030A0"/>
                </a:solidFill>
              </a:ln>
            </c:spPr>
          </c:dPt>
          <c:dPt>
            <c:idx val="4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dPt>
          <c:dPt>
            <c:idx val="5"/>
            <c:bubble3D val="0"/>
            <c:spPr>
              <a:solidFill>
                <a:srgbClr val="00B050"/>
              </a:solidFill>
              <a:ln>
                <a:solidFill>
                  <a:srgbClr val="7030A0"/>
                </a:solidFill>
              </a:ln>
            </c:spPr>
          </c:dPt>
          <c:dPt>
            <c:idx val="7"/>
            <c:bubble3D val="0"/>
            <c:spPr>
              <a:solidFill>
                <a:schemeClr val="accent1">
                  <a:lumMod val="50000"/>
                </a:schemeClr>
              </a:solidFill>
              <a:ln>
                <a:solidFill>
                  <a:srgbClr val="7030A0"/>
                </a:solidFill>
              </a:ln>
            </c:spPr>
          </c:dPt>
          <c:dPt>
            <c:idx val="8"/>
            <c:bubble3D val="0"/>
            <c:spPr>
              <a:solidFill>
                <a:schemeClr val="accent3"/>
              </a:solidFill>
              <a:ln w="38100" cap="flat" cmpd="sng" algn="ctr">
                <a:solidFill>
                  <a:srgbClr val="7030A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smtClean="0"/>
                      <a:t>1</a:t>
                    </a:r>
                    <a:r>
                      <a:rPr lang="ru-RU" sz="1200" smtClean="0"/>
                      <a:t>540,9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018,9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Lit>
              <c:formatCode>General</c:formatCode>
              <c:ptCount val="1"/>
              <c:pt idx="0">
                <c:v>8</c:v>
              </c:pt>
            </c:numLit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1540.9</c:v>
                </c:pt>
                <c:pt idx="1">
                  <c:v>159</c:v>
                </c:pt>
                <c:pt idx="2">
                  <c:v>11.5</c:v>
                </c:pt>
                <c:pt idx="4">
                  <c:v>197.6</c:v>
                </c:pt>
                <c:pt idx="5">
                  <c:v>309.60000000000002</c:v>
                </c:pt>
                <c:pt idx="6">
                  <c:v>21.1</c:v>
                </c:pt>
                <c:pt idx="7">
                  <c:v>207.3</c:v>
                </c:pt>
                <c:pt idx="8">
                  <c:v>1018.9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54A019-3CCF-40FE-8245-A7CA72D2B2C4}" type="doc">
      <dgm:prSet loTypeId="urn:microsoft.com/office/officeart/2005/8/layout/equation1" loCatId="process" qsTypeId="urn:microsoft.com/office/officeart/2005/8/quickstyle/simple1" qsCatId="simple" csTypeId="urn:microsoft.com/office/officeart/2005/8/colors/colorful2" csCatId="colorful" phldr="1"/>
      <dgm:spPr/>
    </dgm:pt>
    <dgm:pt modelId="{767F204B-8ADE-4529-87FB-B931B87F8F60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1200" dirty="0" smtClean="0"/>
            <a:t>Дотации</a:t>
          </a:r>
          <a:r>
            <a:rPr lang="ru-RU" sz="1400" dirty="0" smtClean="0"/>
            <a:t> </a:t>
          </a:r>
          <a:r>
            <a:rPr lang="ru-RU" sz="1200" dirty="0" smtClean="0"/>
            <a:t>бюджетам субъектов РФ  и муниципальных образований</a:t>
          </a:r>
        </a:p>
        <a:p>
          <a:r>
            <a:rPr lang="ru-RU" sz="1200" dirty="0" smtClean="0"/>
            <a:t> 1167,6 тыс. рублей</a:t>
          </a:r>
          <a:endParaRPr lang="ru-RU" sz="1200" dirty="0"/>
        </a:p>
      </dgm:t>
    </dgm:pt>
    <dgm:pt modelId="{1B916CB4-991D-43A7-ABEE-A4CD0C26DEEC}" type="parTrans" cxnId="{09A30230-E89B-4213-A4F3-49DC513DB7CA}">
      <dgm:prSet/>
      <dgm:spPr/>
      <dgm:t>
        <a:bodyPr/>
        <a:lstStyle/>
        <a:p>
          <a:endParaRPr lang="ru-RU"/>
        </a:p>
      </dgm:t>
    </dgm:pt>
    <dgm:pt modelId="{ACC15E0F-3CD6-4271-9451-B98F3E555231}" type="sibTrans" cxnId="{09A30230-E89B-4213-A4F3-49DC513DB7CA}">
      <dgm:prSet/>
      <dgm:spPr/>
      <dgm:t>
        <a:bodyPr/>
        <a:lstStyle/>
        <a:p>
          <a:endParaRPr lang="ru-RU"/>
        </a:p>
      </dgm:t>
    </dgm:pt>
    <dgm:pt modelId="{567410A1-45A3-46E4-955D-A1EBFE1EFE17}">
      <dgm:prSet phldrT="[Текст]" custT="1"/>
      <dgm:spPr/>
      <dgm:t>
        <a:bodyPr/>
        <a:lstStyle/>
        <a:p>
          <a:r>
            <a:rPr lang="ru-RU" sz="1400" dirty="0" smtClean="0"/>
            <a:t>Субвенции бюджетам субъектов РФ и муниципальных  образований</a:t>
          </a:r>
        </a:p>
        <a:p>
          <a:r>
            <a:rPr lang="ru-RU" sz="1400" dirty="0" smtClean="0"/>
            <a:t>58,6 </a:t>
          </a:r>
          <a:r>
            <a:rPr lang="ru-RU" sz="1400" dirty="0" err="1" smtClean="0"/>
            <a:t>тыс.рублей</a:t>
          </a:r>
          <a:endParaRPr lang="ru-RU" sz="1400" dirty="0"/>
        </a:p>
      </dgm:t>
    </dgm:pt>
    <dgm:pt modelId="{5B118744-7968-4940-88E5-3ABC01838967}" type="parTrans" cxnId="{98258A41-AB64-4765-9B2E-001970C56213}">
      <dgm:prSet/>
      <dgm:spPr/>
      <dgm:t>
        <a:bodyPr/>
        <a:lstStyle/>
        <a:p>
          <a:endParaRPr lang="ru-RU"/>
        </a:p>
      </dgm:t>
    </dgm:pt>
    <dgm:pt modelId="{9AFCC5B1-4348-4147-AECD-02F9643E6E97}" type="sibTrans" cxnId="{98258A41-AB64-4765-9B2E-001970C56213}">
      <dgm:prSet/>
      <dgm:spPr/>
      <dgm:t>
        <a:bodyPr/>
        <a:lstStyle/>
        <a:p>
          <a:endParaRPr lang="ru-RU"/>
        </a:p>
      </dgm:t>
    </dgm:pt>
    <dgm:pt modelId="{7AD72247-AC58-41A1-AC3D-B2D8E0A33CAD}">
      <dgm:prSet phldrT="[Текст]" custT="1"/>
      <dgm:spPr/>
      <dgm:t>
        <a:bodyPr/>
        <a:lstStyle/>
        <a:p>
          <a:r>
            <a:rPr lang="ru-RU" sz="2000" dirty="0" smtClean="0"/>
            <a:t>Безвозмездные поступления от других бюджетов </a:t>
          </a:r>
        </a:p>
        <a:p>
          <a:r>
            <a:rPr lang="ru-RU" sz="2000" dirty="0" smtClean="0"/>
            <a:t>1226,2тыс.рублей</a:t>
          </a:r>
          <a:endParaRPr lang="ru-RU" sz="2000" dirty="0"/>
        </a:p>
      </dgm:t>
    </dgm:pt>
    <dgm:pt modelId="{C526A60F-F334-4601-8402-E47BE6E01BFA}" type="parTrans" cxnId="{469E446F-309E-4CCA-B5A3-6D0F44054DD2}">
      <dgm:prSet/>
      <dgm:spPr/>
      <dgm:t>
        <a:bodyPr/>
        <a:lstStyle/>
        <a:p>
          <a:endParaRPr lang="ru-RU"/>
        </a:p>
      </dgm:t>
    </dgm:pt>
    <dgm:pt modelId="{CEE2217D-B6D5-483A-888F-4B8B0826659B}" type="sibTrans" cxnId="{469E446F-309E-4CCA-B5A3-6D0F44054DD2}">
      <dgm:prSet/>
      <dgm:spPr/>
      <dgm:t>
        <a:bodyPr/>
        <a:lstStyle/>
        <a:p>
          <a:endParaRPr lang="ru-RU"/>
        </a:p>
      </dgm:t>
    </dgm:pt>
    <dgm:pt modelId="{5034DDAC-F0AD-4556-B4C6-FEF43ACD93A8}" type="pres">
      <dgm:prSet presAssocID="{4F54A019-3CCF-40FE-8245-A7CA72D2B2C4}" presName="linearFlow" presStyleCnt="0">
        <dgm:presLayoutVars>
          <dgm:dir/>
          <dgm:resizeHandles val="exact"/>
        </dgm:presLayoutVars>
      </dgm:prSet>
      <dgm:spPr/>
    </dgm:pt>
    <dgm:pt modelId="{DAD2DD82-A731-4077-AEA4-BFEADC74597B}" type="pres">
      <dgm:prSet presAssocID="{767F204B-8ADE-4529-87FB-B931B87F8F60}" presName="node" presStyleLbl="node1" presStyleIdx="0" presStyleCnt="3" custScaleX="194428" custScaleY="114626" custLinFactNeighborX="-1901" custLinFactNeighborY="-12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758A62-6578-465B-A0EA-EED4F96C49E2}" type="pres">
      <dgm:prSet presAssocID="{ACC15E0F-3CD6-4271-9451-B98F3E555231}" presName="spacerL" presStyleCnt="0"/>
      <dgm:spPr/>
    </dgm:pt>
    <dgm:pt modelId="{86E447B7-DA6F-4970-8963-F5BD14478FCE}" type="pres">
      <dgm:prSet presAssocID="{ACC15E0F-3CD6-4271-9451-B98F3E555231}" presName="sibTrans" presStyleLbl="sibTrans2D1" presStyleIdx="0" presStyleCnt="2"/>
      <dgm:spPr/>
      <dgm:t>
        <a:bodyPr/>
        <a:lstStyle/>
        <a:p>
          <a:endParaRPr lang="ru-RU"/>
        </a:p>
      </dgm:t>
    </dgm:pt>
    <dgm:pt modelId="{784371D3-0082-4FA9-84E4-C0DD35D8C782}" type="pres">
      <dgm:prSet presAssocID="{ACC15E0F-3CD6-4271-9451-B98F3E555231}" presName="spacerR" presStyleCnt="0"/>
      <dgm:spPr/>
    </dgm:pt>
    <dgm:pt modelId="{E7FA7843-53B2-41BF-B68E-387A2146B4C7}" type="pres">
      <dgm:prSet presAssocID="{567410A1-45A3-46E4-955D-A1EBFE1EFE17}" presName="node" presStyleLbl="node1" presStyleIdx="1" presStyleCnt="3" custScaleX="216113" custScaleY="153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7A7B3F-B4B5-43A9-820B-F0E70BA50BF1}" type="pres">
      <dgm:prSet presAssocID="{9AFCC5B1-4348-4147-AECD-02F9643E6E97}" presName="spacerL" presStyleCnt="0"/>
      <dgm:spPr/>
    </dgm:pt>
    <dgm:pt modelId="{5849A422-6F0F-453D-969F-A6375F01C3E1}" type="pres">
      <dgm:prSet presAssocID="{9AFCC5B1-4348-4147-AECD-02F9643E6E97}" presName="sibTrans" presStyleLbl="sibTrans2D1" presStyleIdx="1" presStyleCnt="2"/>
      <dgm:spPr/>
      <dgm:t>
        <a:bodyPr/>
        <a:lstStyle/>
        <a:p>
          <a:endParaRPr lang="ru-RU"/>
        </a:p>
      </dgm:t>
    </dgm:pt>
    <dgm:pt modelId="{86AA898B-7713-4107-AE61-83C4B9A453B5}" type="pres">
      <dgm:prSet presAssocID="{9AFCC5B1-4348-4147-AECD-02F9643E6E97}" presName="spacerR" presStyleCnt="0"/>
      <dgm:spPr/>
    </dgm:pt>
    <dgm:pt modelId="{5BA3B900-0B91-41E2-BEAA-78833233C791}" type="pres">
      <dgm:prSet presAssocID="{7AD72247-AC58-41A1-AC3D-B2D8E0A33CAD}" presName="node" presStyleLbl="node1" presStyleIdx="2" presStyleCnt="3" custScaleX="242405" custScaleY="231773" custLinFactX="124" custLinFactNeighborX="100000" custLinFactNeighborY="-2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0CDF1D-ECF8-4405-BB15-D0FB2B2CBD87}" type="presOf" srcId="{9AFCC5B1-4348-4147-AECD-02F9643E6E97}" destId="{5849A422-6F0F-453D-969F-A6375F01C3E1}" srcOrd="0" destOrd="0" presId="urn:microsoft.com/office/officeart/2005/8/layout/equation1"/>
    <dgm:cxn modelId="{469E446F-309E-4CCA-B5A3-6D0F44054DD2}" srcId="{4F54A019-3CCF-40FE-8245-A7CA72D2B2C4}" destId="{7AD72247-AC58-41A1-AC3D-B2D8E0A33CAD}" srcOrd="2" destOrd="0" parTransId="{C526A60F-F334-4601-8402-E47BE6E01BFA}" sibTransId="{CEE2217D-B6D5-483A-888F-4B8B0826659B}"/>
    <dgm:cxn modelId="{98258A41-AB64-4765-9B2E-001970C56213}" srcId="{4F54A019-3CCF-40FE-8245-A7CA72D2B2C4}" destId="{567410A1-45A3-46E4-955D-A1EBFE1EFE17}" srcOrd="1" destOrd="0" parTransId="{5B118744-7968-4940-88E5-3ABC01838967}" sibTransId="{9AFCC5B1-4348-4147-AECD-02F9643E6E97}"/>
    <dgm:cxn modelId="{50EAFC8B-500D-4D7C-8976-2EB00B337506}" type="presOf" srcId="{4F54A019-3CCF-40FE-8245-A7CA72D2B2C4}" destId="{5034DDAC-F0AD-4556-B4C6-FEF43ACD93A8}" srcOrd="0" destOrd="0" presId="urn:microsoft.com/office/officeart/2005/8/layout/equation1"/>
    <dgm:cxn modelId="{77137460-BD41-43D8-8149-BF4C9C9801B1}" type="presOf" srcId="{767F204B-8ADE-4529-87FB-B931B87F8F60}" destId="{DAD2DD82-A731-4077-AEA4-BFEADC74597B}" srcOrd="0" destOrd="0" presId="urn:microsoft.com/office/officeart/2005/8/layout/equation1"/>
    <dgm:cxn modelId="{09A30230-E89B-4213-A4F3-49DC513DB7CA}" srcId="{4F54A019-3CCF-40FE-8245-A7CA72D2B2C4}" destId="{767F204B-8ADE-4529-87FB-B931B87F8F60}" srcOrd="0" destOrd="0" parTransId="{1B916CB4-991D-43A7-ABEE-A4CD0C26DEEC}" sibTransId="{ACC15E0F-3CD6-4271-9451-B98F3E555231}"/>
    <dgm:cxn modelId="{F3B6A144-C30E-4857-9729-1947BC862D25}" type="presOf" srcId="{ACC15E0F-3CD6-4271-9451-B98F3E555231}" destId="{86E447B7-DA6F-4970-8963-F5BD14478FCE}" srcOrd="0" destOrd="0" presId="urn:microsoft.com/office/officeart/2005/8/layout/equation1"/>
    <dgm:cxn modelId="{6DC58F97-135E-4452-BA1E-078B2070241F}" type="presOf" srcId="{7AD72247-AC58-41A1-AC3D-B2D8E0A33CAD}" destId="{5BA3B900-0B91-41E2-BEAA-78833233C791}" srcOrd="0" destOrd="0" presId="urn:microsoft.com/office/officeart/2005/8/layout/equation1"/>
    <dgm:cxn modelId="{3FE34F8B-4127-4D9E-8AA3-3421D2082482}" type="presOf" srcId="{567410A1-45A3-46E4-955D-A1EBFE1EFE17}" destId="{E7FA7843-53B2-41BF-B68E-387A2146B4C7}" srcOrd="0" destOrd="0" presId="urn:microsoft.com/office/officeart/2005/8/layout/equation1"/>
    <dgm:cxn modelId="{158740B2-7EA7-4A2D-A304-369556079874}" type="presParOf" srcId="{5034DDAC-F0AD-4556-B4C6-FEF43ACD93A8}" destId="{DAD2DD82-A731-4077-AEA4-BFEADC74597B}" srcOrd="0" destOrd="0" presId="urn:microsoft.com/office/officeart/2005/8/layout/equation1"/>
    <dgm:cxn modelId="{30FCF912-606D-4A89-A61D-AE089857933D}" type="presParOf" srcId="{5034DDAC-F0AD-4556-B4C6-FEF43ACD93A8}" destId="{1B758A62-6578-465B-A0EA-EED4F96C49E2}" srcOrd="1" destOrd="0" presId="urn:microsoft.com/office/officeart/2005/8/layout/equation1"/>
    <dgm:cxn modelId="{14113B0D-66F9-435D-AAF9-F5EB12F2CE90}" type="presParOf" srcId="{5034DDAC-F0AD-4556-B4C6-FEF43ACD93A8}" destId="{86E447B7-DA6F-4970-8963-F5BD14478FCE}" srcOrd="2" destOrd="0" presId="urn:microsoft.com/office/officeart/2005/8/layout/equation1"/>
    <dgm:cxn modelId="{659BCD35-1E37-4D61-BDF2-EC9573C0A83F}" type="presParOf" srcId="{5034DDAC-F0AD-4556-B4C6-FEF43ACD93A8}" destId="{784371D3-0082-4FA9-84E4-C0DD35D8C782}" srcOrd="3" destOrd="0" presId="urn:microsoft.com/office/officeart/2005/8/layout/equation1"/>
    <dgm:cxn modelId="{7BB7CD54-6F20-4526-9C49-EA83716895A6}" type="presParOf" srcId="{5034DDAC-F0AD-4556-B4C6-FEF43ACD93A8}" destId="{E7FA7843-53B2-41BF-B68E-387A2146B4C7}" srcOrd="4" destOrd="0" presId="urn:microsoft.com/office/officeart/2005/8/layout/equation1"/>
    <dgm:cxn modelId="{177A13A8-70EC-46E0-85DA-761AF9A34D50}" type="presParOf" srcId="{5034DDAC-F0AD-4556-B4C6-FEF43ACD93A8}" destId="{2A7A7B3F-B4B5-43A9-820B-F0E70BA50BF1}" srcOrd="5" destOrd="0" presId="urn:microsoft.com/office/officeart/2005/8/layout/equation1"/>
    <dgm:cxn modelId="{9FF3DEE5-3C85-4BF0-8763-01A331797150}" type="presParOf" srcId="{5034DDAC-F0AD-4556-B4C6-FEF43ACD93A8}" destId="{5849A422-6F0F-453D-969F-A6375F01C3E1}" srcOrd="6" destOrd="0" presId="urn:microsoft.com/office/officeart/2005/8/layout/equation1"/>
    <dgm:cxn modelId="{FED4D24F-4894-4425-92AE-C918B55B69CF}" type="presParOf" srcId="{5034DDAC-F0AD-4556-B4C6-FEF43ACD93A8}" destId="{86AA898B-7713-4107-AE61-83C4B9A453B5}" srcOrd="7" destOrd="0" presId="urn:microsoft.com/office/officeart/2005/8/layout/equation1"/>
    <dgm:cxn modelId="{9E0F7562-0DB4-4C64-9B67-38A5D0FDDF2B}" type="presParOf" srcId="{5034DDAC-F0AD-4556-B4C6-FEF43ACD93A8}" destId="{5BA3B900-0B91-41E2-BEAA-78833233C791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pPr>
            <a:spcAft>
              <a:spcPct val="35000"/>
            </a:spcAft>
          </a:pPr>
          <a:r>
            <a:rPr lang="ru-RU" sz="1600" b="1" u="sng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1600" b="1" u="sng" dirty="0" smtClean="0">
              <a:effectLst/>
              <a:latin typeface="Times New Roman" pitchFamily="18" charset="0"/>
              <a:cs typeface="Times New Roman" pitchFamily="18" charset="0"/>
            </a:rPr>
            <a:t>3 783,5тыс.рублей</a:t>
          </a:r>
          <a:endParaRPr lang="ru-RU" sz="1600" b="1" u="sng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 vert="vert270"/>
        <a:lstStyle/>
        <a:p>
          <a:pPr>
            <a:spcAft>
              <a:spcPts val="0"/>
            </a:spcAft>
          </a:pPr>
          <a:r>
            <a:rPr lang="ru-RU" sz="16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</a:t>
          </a:r>
        </a:p>
        <a:p>
          <a:pPr>
            <a:spcAft>
              <a:spcPts val="0"/>
            </a:spcAft>
          </a:pPr>
          <a:r>
            <a:rPr lang="ru-RU" sz="1600" dirty="0" smtClean="0">
              <a:effectLst/>
              <a:latin typeface="Times New Roman" pitchFamily="18" charset="0"/>
              <a:cs typeface="Times New Roman" pitchFamily="18" charset="0"/>
            </a:rPr>
            <a:t>2  576,4тыс. рублей</a:t>
          </a:r>
        </a:p>
        <a:p>
          <a:pPr>
            <a:spcAft>
              <a:spcPts val="0"/>
            </a:spcAft>
          </a:pPr>
          <a:r>
            <a:rPr lang="ru-RU" sz="1600" dirty="0" smtClean="0">
              <a:effectLst/>
              <a:latin typeface="Times New Roman" pitchFamily="18" charset="0"/>
              <a:cs typeface="Times New Roman" pitchFamily="18" charset="0"/>
            </a:rPr>
            <a:t>(68,0 %)</a:t>
          </a:r>
          <a:endParaRPr lang="ru-RU" sz="16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00B05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Жилищно коммунальное хозяйство 24,6 тыс.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(0,6  %)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AAF225-5D0C-4A0D-BEB7-105BB5E777DF}">
      <dgm:prSet/>
      <dgm:spPr/>
      <dgm:t>
        <a:bodyPr/>
        <a:lstStyle/>
        <a:p>
          <a:endParaRPr lang="ru-RU" sz="1400"/>
        </a:p>
      </dgm:t>
    </dgm:pt>
    <dgm:pt modelId="{26DC4018-436F-46AB-8945-1FE7E07EAD0E}" type="parTrans" cxnId="{FE0BCF8E-D340-454A-9D1E-33E5D03F5E12}">
      <dgm:prSet/>
      <dgm:spPr/>
      <dgm:t>
        <a:bodyPr/>
        <a:lstStyle/>
        <a:p>
          <a:endParaRPr lang="ru-RU"/>
        </a:p>
      </dgm:t>
    </dgm:pt>
    <dgm:pt modelId="{E0152153-8D94-4B8E-83BA-7CFDB2DE7512}" type="sibTrans" cxnId="{FE0BCF8E-D340-454A-9D1E-33E5D03F5E12}">
      <dgm:prSet/>
      <dgm:spPr/>
      <dgm:t>
        <a:bodyPr/>
        <a:lstStyle/>
        <a:p>
          <a:endParaRPr lang="ru-RU"/>
        </a:p>
      </dgm:t>
    </dgm:pt>
    <dgm:pt modelId="{2C5A668E-7D5C-4ABF-8FFC-18A5A96A1DA9}">
      <dgm:prSet/>
      <dgm:spPr/>
      <dgm:t>
        <a:bodyPr/>
        <a:lstStyle/>
        <a:p>
          <a:endParaRPr lang="ru-RU" sz="1400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1B234536-2071-46C6-A491-AF4B1A3F9FE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0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8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оборона207,3 тыс. рублей</a:t>
          </a:r>
        </a:p>
        <a:p>
          <a:pPr>
            <a:spcAft>
              <a:spcPts val="0"/>
            </a:spcAft>
          </a:pPr>
          <a:r>
            <a:rPr lang="ru-RU" sz="1800" dirty="0" smtClean="0">
              <a:effectLst/>
              <a:latin typeface="Times New Roman" pitchFamily="18" charset="0"/>
              <a:cs typeface="Times New Roman" pitchFamily="18" charset="0"/>
            </a:rPr>
            <a:t>(5,5 %)</a:t>
          </a:r>
          <a:endParaRPr lang="ru-RU" sz="18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800" dirty="0" smtClean="0">
              <a:effectLst/>
              <a:latin typeface="Times New Roman" pitchFamily="18" charset="0"/>
              <a:cs typeface="Times New Roman" pitchFamily="18" charset="0"/>
            </a:rPr>
            <a:t>Национальная экономика  959,5 </a:t>
          </a:r>
          <a:r>
            <a:rPr lang="ru-RU" sz="1800" dirty="0" err="1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18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800" dirty="0" smtClean="0">
              <a:effectLst/>
              <a:latin typeface="Times New Roman" pitchFamily="18" charset="0"/>
              <a:cs typeface="Times New Roman" pitchFamily="18" charset="0"/>
            </a:rPr>
            <a:t>(25,4 %)</a:t>
          </a:r>
          <a:endParaRPr lang="ru-RU" sz="18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DB8D5E-7A2B-4FE0-9515-2504372FDCC5}">
      <dgm:prSet phldrT="[Текст]" custAng="0" custScaleX="160769" custScaleY="93311" custLinFactNeighborX="2308" custLinFactNeighborY="-6147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6BF6654F-08C5-48A1-915F-49ECA5AC2E62}" type="parTrans" cxnId="{6D061D53-DCAC-4794-BEB9-CDEC4C5BCE76}">
      <dgm:prSet/>
      <dgm:spPr/>
      <dgm:t>
        <a:bodyPr/>
        <a:lstStyle/>
        <a:p>
          <a:endParaRPr lang="ru-RU"/>
        </a:p>
      </dgm:t>
    </dgm:pt>
    <dgm:pt modelId="{8A36965A-6B5D-4228-B777-99AA8942362A}" type="sibTrans" cxnId="{6D061D53-DCAC-4794-BEB9-CDEC4C5BCE76}">
      <dgm:prSet/>
      <dgm:spPr/>
      <dgm:t>
        <a:bodyPr/>
        <a:lstStyle/>
        <a:p>
          <a:endParaRPr lang="ru-RU"/>
        </a:p>
      </dgm:t>
    </dgm:pt>
    <dgm:pt modelId="{F8EB1F32-856B-4D1A-BEE4-44BC987D00CD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Социальная  политика 13,7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(0,4%)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491E5BD-0DEE-48E7-9A43-051B7DD32B12}" type="parTrans" cxnId="{57E3AD8A-6955-49DE-89C3-5082B91D9741}">
      <dgm:prSet/>
      <dgm:spPr/>
      <dgm:t>
        <a:bodyPr/>
        <a:lstStyle/>
        <a:p>
          <a:endParaRPr lang="ru-RU"/>
        </a:p>
      </dgm:t>
    </dgm:pt>
    <dgm:pt modelId="{4638B0E2-7A8C-4A95-ABCC-D04596D62DFF}" type="sibTrans" cxnId="{57E3AD8A-6955-49DE-89C3-5082B91D9741}">
      <dgm:prSet/>
      <dgm:spPr/>
      <dgm:t>
        <a:bodyPr/>
        <a:lstStyle/>
        <a:p>
          <a:endParaRPr lang="ru-RU"/>
        </a:p>
      </dgm:t>
    </dgm:pt>
    <dgm:pt modelId="{8D4000D5-57B4-4375-9E05-A9E8BFB60236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ru-RU" sz="1200" cap="small" baseline="0" dirty="0" smtClean="0">
              <a:latin typeface="Times New Roman" pitchFamily="18" charset="0"/>
              <a:cs typeface="Times New Roman" pitchFamily="18" charset="0"/>
            </a:rPr>
            <a:t>Культура. Кинематография 2,0 тыс. </a:t>
          </a:r>
          <a:r>
            <a:rPr lang="ru-RU" sz="1200" cap="small" baseline="0" dirty="0" err="1" smtClean="0">
              <a:latin typeface="Times New Roman" pitchFamily="18" charset="0"/>
              <a:cs typeface="Times New Roman" pitchFamily="18" charset="0"/>
            </a:rPr>
            <a:t>руб</a:t>
          </a:r>
          <a:endParaRPr lang="ru-RU" sz="1200" cap="small" baseline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200" cap="small" baseline="0" dirty="0" smtClean="0">
              <a:latin typeface="Times New Roman" pitchFamily="18" charset="0"/>
              <a:cs typeface="Times New Roman" pitchFamily="18" charset="0"/>
            </a:rPr>
            <a:t>(0,1%)</a:t>
          </a:r>
          <a:endParaRPr lang="ru-RU" sz="1200" cap="small" baseline="0" dirty="0">
            <a:latin typeface="Times New Roman" pitchFamily="18" charset="0"/>
            <a:cs typeface="Times New Roman" pitchFamily="18" charset="0"/>
          </a:endParaRPr>
        </a:p>
      </dgm:t>
    </dgm:pt>
    <dgm:pt modelId="{E1F7C6AB-F112-4E63-BD90-1E829459FEC0}" type="parTrans" cxnId="{F60FAF49-614A-4C75-B059-6F96643AED1A}">
      <dgm:prSet/>
      <dgm:spPr/>
      <dgm:t>
        <a:bodyPr/>
        <a:lstStyle/>
        <a:p>
          <a:endParaRPr lang="ru-RU"/>
        </a:p>
      </dgm:t>
    </dgm:pt>
    <dgm:pt modelId="{15BFC7A1-BE78-4E78-AD17-336596A9CBA9}" type="sibTrans" cxnId="{F60FAF49-614A-4C75-B059-6F96643AED1A}">
      <dgm:prSet/>
      <dgm:spPr/>
      <dgm:t>
        <a:bodyPr/>
        <a:lstStyle/>
        <a:p>
          <a:endParaRPr lang="ru-RU"/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Ang="0" custScaleX="160769" custScaleY="93311" custLinFactNeighborX="2308" custLinFactNeighborY="-6147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6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6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6" custScaleX="146769" custScaleY="114740" custRadScaleRad="128138" custRadScaleInc="-2288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1" presStyleCnt="6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1" presStyleCnt="6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1" presStyleCnt="6" custScaleX="179388" custScaleY="88214" custRadScaleRad="114124" custRadScaleInc="-1806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2" presStyleCnt="6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2" presStyleCnt="6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2" presStyleCnt="6" custScaleX="127976" custScaleY="133955" custRadScaleRad="141369" custRadScaleInc="-2003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875B0A-545B-4DE3-A28B-D037BE943B03}" type="pres">
      <dgm:prSet presAssocID="{5491E5BD-0DEE-48E7-9A43-051B7DD32B12}" presName="Name9" presStyleLbl="parChTrans1D2" presStyleIdx="3" presStyleCnt="6"/>
      <dgm:spPr/>
      <dgm:t>
        <a:bodyPr/>
        <a:lstStyle/>
        <a:p>
          <a:endParaRPr lang="ru-RU"/>
        </a:p>
      </dgm:t>
    </dgm:pt>
    <dgm:pt modelId="{6EAB0114-A979-4434-A41B-94EE04CA4FBA}" type="pres">
      <dgm:prSet presAssocID="{5491E5BD-0DEE-48E7-9A43-051B7DD32B12}" presName="connTx" presStyleLbl="parChTrans1D2" presStyleIdx="3" presStyleCnt="6"/>
      <dgm:spPr/>
      <dgm:t>
        <a:bodyPr/>
        <a:lstStyle/>
        <a:p>
          <a:endParaRPr lang="ru-RU"/>
        </a:p>
      </dgm:t>
    </dgm:pt>
    <dgm:pt modelId="{A5D36C5C-1E9C-4EEE-9069-D768DACEBE29}" type="pres">
      <dgm:prSet presAssocID="{F8EB1F32-856B-4D1A-BEE4-44BC987D00CD}" presName="node" presStyleLbl="node1" presStyleIdx="3" presStyleCnt="6" custScaleX="159814" custRadScaleRad="127676" custRadScaleInc="-2584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4" presStyleCnt="6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4" presStyleCnt="6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4" presStyleCnt="6" custScaleX="125497" custScaleY="74746" custRadScaleRad="84161" custRadScaleInc="-2442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FCAF08-15BB-4354-BAF6-5C5FB831A3B3}" type="pres">
      <dgm:prSet presAssocID="{E1F7C6AB-F112-4E63-BD90-1E829459FEC0}" presName="Name9" presStyleLbl="parChTrans1D2" presStyleIdx="5" presStyleCnt="6"/>
      <dgm:spPr/>
      <dgm:t>
        <a:bodyPr/>
        <a:lstStyle/>
        <a:p>
          <a:endParaRPr lang="ru-RU"/>
        </a:p>
      </dgm:t>
    </dgm:pt>
    <dgm:pt modelId="{D57208A1-D918-4362-BFD7-C3C2D15AF6B7}" type="pres">
      <dgm:prSet presAssocID="{E1F7C6AB-F112-4E63-BD90-1E829459FEC0}" presName="connTx" presStyleLbl="parChTrans1D2" presStyleIdx="5" presStyleCnt="6"/>
      <dgm:spPr/>
      <dgm:t>
        <a:bodyPr/>
        <a:lstStyle/>
        <a:p>
          <a:endParaRPr lang="ru-RU"/>
        </a:p>
      </dgm:t>
    </dgm:pt>
    <dgm:pt modelId="{E1D79D73-BD61-4E3C-A8F8-4A27956BD478}" type="pres">
      <dgm:prSet presAssocID="{8D4000D5-57B4-4375-9E05-A9E8BFB60236}" presName="node" presStyleLbl="node1" presStyleIdx="5" presStyleCnt="6" custRadScaleRad="105835" custRadScaleInc="-185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061D53-DCAC-4794-BEB9-CDEC4C5BCE76}" srcId="{1F8E4B7B-3190-492B-BA7B-9B52CE7D79BE}" destId="{85DB8D5E-7A2B-4FE0-9515-2504372FDCC5}" srcOrd="18" destOrd="0" parTransId="{6BF6654F-08C5-48A1-915F-49ECA5AC2E62}" sibTransId="{8A36965A-6B5D-4228-B777-99AA8942362A}"/>
    <dgm:cxn modelId="{CC52372C-3F24-4976-B368-F722462C358C}" srcId="{1F8E4B7B-3190-492B-BA7B-9B52CE7D79BE}" destId="{B84009C1-1397-4DD5-89E8-97AF7D6E1DC0}" srcOrd="6" destOrd="0" parTransId="{A25F939E-937A-4E54-8470-45BEA4B44D22}" sibTransId="{9D171216-9D62-46A2-88BD-E280D347225E}"/>
    <dgm:cxn modelId="{A8874F13-6538-48E1-A11B-C8286704D7D5}" srcId="{1F8E4B7B-3190-492B-BA7B-9B52CE7D79BE}" destId="{5A1914C5-A470-4C7F-BD45-3BF4A505E61B}" srcOrd="7" destOrd="0" parTransId="{71F6EE6C-D40F-43B8-9966-BC7473CFE9A1}" sibTransId="{FA038D41-E7F2-46FE-BE06-27D296653FF9}"/>
    <dgm:cxn modelId="{46FABFBB-B13D-4D4A-BA26-7776B7A45EE0}" srcId="{1F8E4B7B-3190-492B-BA7B-9B52CE7D79BE}" destId="{741C1C53-ADB0-4601-9C21-1AAE68E9BA77}" srcOrd="16" destOrd="0" parTransId="{787F8F0E-AB9C-4B5E-8FD0-E0A17B99B8FC}" sibTransId="{D3BA8B9C-BFDD-42F1-9379-2D68E54701DB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8B530F47-36DB-4363-BE02-A45D75B93D93}" type="presOf" srcId="{11E86306-1FA3-4165-81CF-E5CFBAACAB41}" destId="{D23AFAD6-9784-476C-B26A-F6CCAEF2A753}" srcOrd="0" destOrd="0" presId="urn:microsoft.com/office/officeart/2005/8/layout/radial1"/>
    <dgm:cxn modelId="{D7C32E66-81EA-4D82-A505-FE7E733AE619}" srcId="{1F8E4B7B-3190-492B-BA7B-9B52CE7D79BE}" destId="{54969B65-E0AB-4F14-8FAC-AC3A53C308A4}" srcOrd="13" destOrd="0" parTransId="{1A8C79CC-737D-47B3-9125-BF9E52A9ED44}" sibTransId="{A4E8447A-2906-4868-9FB8-53A78A892423}"/>
    <dgm:cxn modelId="{1B2D08A9-FD2B-4C26-B84F-A6C6038E479D}" srcId="{948D7AA2-6A07-4029-958A-456C6A888F0B}" destId="{C3B366E1-35BE-4501-9211-79E56F24F0B1}" srcOrd="1" destOrd="0" parTransId="{4199C120-FE21-41AC-9A33-F6885A63D66E}" sibTransId="{AB4F022C-2B6F-4D5A-8949-0266BBDB6FAD}"/>
    <dgm:cxn modelId="{E897744B-5A01-4114-B14A-449D948E4246}" type="presOf" srcId="{065A3735-5D80-4FA3-B867-379611BFBD38}" destId="{9F81A141-1B04-4A03-B238-37F7A90993F2}" srcOrd="0" destOrd="0" presId="urn:microsoft.com/office/officeart/2005/8/layout/radial1"/>
    <dgm:cxn modelId="{6E64CDD4-DD55-4879-97F3-53C289B68D18}" srcId="{1F8E4B7B-3190-492B-BA7B-9B52CE7D79BE}" destId="{6ECB981E-F085-4D98-9472-2BE577BE507B}" srcOrd="15" destOrd="0" parTransId="{EC7F1BEB-B370-461E-8CB4-1ECA98D18C84}" sibTransId="{D3D34119-1DE8-4F0A-9806-7E2D0E5E3C70}"/>
    <dgm:cxn modelId="{9883CC00-F98A-4960-B57B-F14B8A9FBF93}" type="presOf" srcId="{607EE9E9-D002-42FE-B74D-D945412804DF}" destId="{9C4E9843-91FB-4B66-AD05-A718EA51A920}" srcOrd="1" destOrd="0" presId="urn:microsoft.com/office/officeart/2005/8/layout/radial1"/>
    <dgm:cxn modelId="{199ADF5D-5788-40B1-AA66-A9206F28E623}" srcId="{1F8E4B7B-3190-492B-BA7B-9B52CE7D79BE}" destId="{28FD6451-45F9-4296-BBCE-E3E90B8102E0}" srcOrd="12" destOrd="0" parTransId="{2F72FD44-569C-476B-8044-6892A8D39D54}" sibTransId="{54EBC7FE-99CE-43D4-B909-844D90D79D25}"/>
    <dgm:cxn modelId="{BB43C4D7-3281-4895-9D4C-AF6EDAB959CB}" type="presOf" srcId="{C6A1BDBE-B799-45DE-8DF1-D0A56A293435}" destId="{A6529843-AF44-44C9-93DF-E3B0991FDD04}" srcOrd="0" destOrd="0" presId="urn:microsoft.com/office/officeart/2005/8/layout/radial1"/>
    <dgm:cxn modelId="{6C6C6370-BC0A-4047-9D7E-4320BC0C8A1D}" type="presOf" srcId="{8D4000D5-57B4-4375-9E05-A9E8BFB60236}" destId="{E1D79D73-BD61-4E3C-A8F8-4A27956BD478}" srcOrd="0" destOrd="0" presId="urn:microsoft.com/office/officeart/2005/8/layout/radial1"/>
    <dgm:cxn modelId="{FE0BCF8E-D340-454A-9D1E-33E5D03F5E12}" srcId="{1F8E4B7B-3190-492B-BA7B-9B52CE7D79BE}" destId="{56AAF225-5D0C-4A0D-BEB7-105BB5E777DF}" srcOrd="2" destOrd="0" parTransId="{26DC4018-436F-46AB-8945-1FE7E07EAD0E}" sibTransId="{E0152153-8D94-4B8E-83BA-7CFDB2DE7512}"/>
    <dgm:cxn modelId="{4BD727AA-8D91-4A8D-94FE-75FCC3563002}" type="presOf" srcId="{1F8E4B7B-3190-492B-BA7B-9B52CE7D79BE}" destId="{FC4E895A-5CB6-4776-9D34-BC12EF08CF61}" srcOrd="0" destOrd="0" presId="urn:microsoft.com/office/officeart/2005/8/layout/radial1"/>
    <dgm:cxn modelId="{57E3AD8A-6955-49DE-89C3-5082B91D9741}" srcId="{B179D74B-D7BA-4ED1-A72F-D0DA76E8417A}" destId="{F8EB1F32-856B-4D1A-BEE4-44BC987D00CD}" srcOrd="3" destOrd="0" parTransId="{5491E5BD-0DEE-48E7-9A43-051B7DD32B12}" sibTransId="{4638B0E2-7A8C-4A95-ABCC-D04596D62DFF}"/>
    <dgm:cxn modelId="{6AF933AA-2057-4700-99BF-1DC996F2DA47}" srcId="{1F8E4B7B-3190-492B-BA7B-9B52CE7D79BE}" destId="{4DEE234A-F768-4B72-9D96-AB0E984D0FB0}" srcOrd="14" destOrd="0" parTransId="{1493922C-B4E1-4ADB-B1BD-D593609F293B}" sibTransId="{C886C9CC-4E17-49C8-965F-8B6531D0AE20}"/>
    <dgm:cxn modelId="{772AAF1E-BAD1-4AC7-A11E-46EFCFCC3F45}" srcId="{1F8E4B7B-3190-492B-BA7B-9B52CE7D79BE}" destId="{F62287E6-B8D7-4BF8-B2CD-9BB47DA6CC3F}" srcOrd="9" destOrd="0" parTransId="{784B67E4-7427-485C-964B-FC04C79BA646}" sibTransId="{DEDA7E1E-93E9-4BE0-8563-B2A55B7186D9}"/>
    <dgm:cxn modelId="{678D26A3-4079-4720-A638-B195D0071DB5}" type="presOf" srcId="{5491E5BD-0DEE-48E7-9A43-051B7DD32B12}" destId="{6EAB0114-A979-4434-A41B-94EE04CA4FBA}" srcOrd="1" destOrd="0" presId="urn:microsoft.com/office/officeart/2005/8/layout/radial1"/>
    <dgm:cxn modelId="{421030C5-55BA-45E8-83DE-B34C97225DC3}" type="presOf" srcId="{F8EB1F32-856B-4D1A-BEE4-44BC987D00CD}" destId="{A5D36C5C-1E9C-4EEE-9069-D768DACEBE29}" srcOrd="0" destOrd="0" presId="urn:microsoft.com/office/officeart/2005/8/layout/radial1"/>
    <dgm:cxn modelId="{FF84BD4F-AF42-4288-BE61-520059B806C9}" type="presOf" srcId="{B179D74B-D7BA-4ED1-A72F-D0DA76E8417A}" destId="{22672531-8C33-499F-A8B8-1F76FA72B8E1}" srcOrd="0" destOrd="0" presId="urn:microsoft.com/office/officeart/2005/8/layout/radial1"/>
    <dgm:cxn modelId="{5E726888-3459-48C6-BB8B-1693E06781FD}" type="presOf" srcId="{84FA42E0-3171-4CBA-9E87-E80A4C844FE3}" destId="{5A8679B6-7689-4D75-A7A5-C24CDE107484}" srcOrd="0" destOrd="0" presId="urn:microsoft.com/office/officeart/2005/8/layout/radial1"/>
    <dgm:cxn modelId="{77962D33-6494-480B-B73D-BF7A0198890A}" type="presOf" srcId="{11E86306-1FA3-4165-81CF-E5CFBAACAB41}" destId="{6C400A76-512C-4622-ABC7-4A7262143CD7}" srcOrd="1" destOrd="0" presId="urn:microsoft.com/office/officeart/2005/8/layout/radial1"/>
    <dgm:cxn modelId="{74181810-410D-4DD9-BA65-624BC33E792F}" srcId="{1F8E4B7B-3190-492B-BA7B-9B52CE7D79BE}" destId="{12DE6670-7AE1-4322-9259-28A3BD2796B6}" srcOrd="5" destOrd="0" parTransId="{DF948D65-6815-4523-B8A9-C249219E992E}" sibTransId="{344CD693-323B-42FB-880B-B9B8A805CF9F}"/>
    <dgm:cxn modelId="{209BAEB0-50D3-438F-A705-30EB91E314AD}" type="presOf" srcId="{E1F7C6AB-F112-4E63-BD90-1E829459FEC0}" destId="{D57208A1-D918-4362-BFD7-C3C2D15AF6B7}" srcOrd="1" destOrd="0" presId="urn:microsoft.com/office/officeart/2005/8/layout/radial1"/>
    <dgm:cxn modelId="{C37919D5-D294-4255-8202-4D71211E8633}" type="presOf" srcId="{7FE7A46F-F120-46C2-8441-BB1D9BA17B40}" destId="{6CEA8AA8-969F-4D16-AA37-493DEC7B2497}" srcOrd="1" destOrd="0" presId="urn:microsoft.com/office/officeart/2005/8/layout/radial1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79ED8E35-A2BE-4B2E-9069-4F2BA267B33D}" srcId="{1F8E4B7B-3190-492B-BA7B-9B52CE7D79BE}" destId="{BFF29C8B-E435-4586-9B3B-5CD319718742}" srcOrd="11" destOrd="0" parTransId="{419C7814-EE9B-426A-A5E9-042BFEFACDAA}" sibTransId="{C7795094-6DB5-4D91-9F9E-0C5AD0001A30}"/>
    <dgm:cxn modelId="{F60FAF49-614A-4C75-B059-6F96643AED1A}" srcId="{B179D74B-D7BA-4ED1-A72F-D0DA76E8417A}" destId="{8D4000D5-57B4-4375-9E05-A9E8BFB60236}" srcOrd="5" destOrd="0" parTransId="{E1F7C6AB-F112-4E63-BD90-1E829459FEC0}" sibTransId="{15BFC7A1-BE78-4E78-AD17-336596A9CBA9}"/>
    <dgm:cxn modelId="{62680DEC-9C34-439E-B5E6-62FFB572AD0F}" srcId="{1F8E4B7B-3190-492B-BA7B-9B52CE7D79BE}" destId="{3FAF614F-E111-4CCB-86C3-AD6B6950CF5A}" srcOrd="10" destOrd="0" parTransId="{62F22F46-97B3-4776-9088-8B2D67E1DD78}" sibTransId="{EF0EA7DB-F32A-4220-89A0-6BB29D5CB53B}"/>
    <dgm:cxn modelId="{94179C15-8BCE-4648-878D-2FDA92C3F688}" srcId="{B179D74B-D7BA-4ED1-A72F-D0DA76E8417A}" destId="{1B234536-2071-46C6-A491-AF4B1A3F9FEB}" srcOrd="1" destOrd="0" parTransId="{11E86306-1FA3-4165-81CF-E5CFBAACAB41}" sibTransId="{1EE3D30F-5CA2-4829-8D39-76AE15AD5942}"/>
    <dgm:cxn modelId="{D85264E3-9117-4119-B98B-48C5328DB343}" srcId="{B179D74B-D7BA-4ED1-A72F-D0DA76E8417A}" destId="{84FA42E0-3171-4CBA-9E87-E80A4C844FE3}" srcOrd="4" destOrd="0" parTransId="{8AB6F3CB-D047-4C8E-B920-0BDFB57A2588}" sibTransId="{8ECB2E2B-7E53-417D-BCDE-DA522F6C8195}"/>
    <dgm:cxn modelId="{1CCC3008-2B17-46A6-9672-28086244DF19}" type="presOf" srcId="{8AB6F3CB-D047-4C8E-B920-0BDFB57A2588}" destId="{1BB1C879-ADD1-46CE-9D67-364F5ECE1CD3}" srcOrd="0" destOrd="0" presId="urn:microsoft.com/office/officeart/2005/8/layout/radial1"/>
    <dgm:cxn modelId="{15A2BEBA-BFD5-4334-8A52-9A9D47155D92}" srcId="{1F8E4B7B-3190-492B-BA7B-9B52CE7D79BE}" destId="{2C5A668E-7D5C-4ABF-8FFC-18A5A96A1DA9}" srcOrd="3" destOrd="0" parTransId="{90B2D13E-1E7D-4C52-B871-EA356C089E73}" sibTransId="{CB361F55-463C-460A-ABD2-F8D352C625BB}"/>
    <dgm:cxn modelId="{B6EBD744-2FC9-4DB6-AADB-A0DC8052B6D6}" srcId="{1F8E4B7B-3190-492B-BA7B-9B52CE7D79BE}" destId="{DAB78C95-2ABE-43A1-8C52-982D711CBBD3}" srcOrd="8" destOrd="0" parTransId="{68E9A88C-222F-4CBE-8233-E72B4E8D0964}" sibTransId="{6F327190-DB13-42A5-981B-3AAC049E85D9}"/>
    <dgm:cxn modelId="{A1F87E69-0B9E-448D-B0F8-A8DE77958EE7}" srcId="{1F8E4B7B-3190-492B-BA7B-9B52CE7D79BE}" destId="{2EE46889-1A09-4806-B089-801B04171E60}" srcOrd="17" destOrd="0" parTransId="{A6000D43-5024-43C0-8574-7AEB0E68720C}" sibTransId="{67DDBE8F-98D4-49F8-8FAB-FF2F0E4F950D}"/>
    <dgm:cxn modelId="{EE5ED6C8-3C2A-4568-8D0F-8E9F80CDB84E}" srcId="{1F8E4B7B-3190-492B-BA7B-9B52CE7D79BE}" destId="{948D7AA2-6A07-4029-958A-456C6A888F0B}" srcOrd="1" destOrd="0" parTransId="{850BDB31-7899-47A8-8A8D-2651EE81DB1C}" sibTransId="{5E26D90B-22ED-4AB4-8D07-24D8137BEB98}"/>
    <dgm:cxn modelId="{AD6FF2E7-EF57-4FAD-B778-4A964CF0A790}" type="presOf" srcId="{8AB6F3CB-D047-4C8E-B920-0BDFB57A2588}" destId="{62ECBD28-2110-4395-8718-5D140BE52464}" srcOrd="1" destOrd="0" presId="urn:microsoft.com/office/officeart/2005/8/layout/radial1"/>
    <dgm:cxn modelId="{444A9C77-E35A-4164-AFC5-2C7CB3ECD68A}" type="presOf" srcId="{7FE7A46F-F120-46C2-8441-BB1D9BA17B40}" destId="{6CE479B8-58DF-48DD-AC0B-D0C5FC6877CB}" srcOrd="0" destOrd="0" presId="urn:microsoft.com/office/officeart/2005/8/layout/radial1"/>
    <dgm:cxn modelId="{8EAF6632-555B-4CEE-996A-28C4C670ED30}" type="presOf" srcId="{607EE9E9-D002-42FE-B74D-D945412804DF}" destId="{2CB797D3-131D-4B40-8D1C-3C0BCCD4E26A}" srcOrd="0" destOrd="0" presId="urn:microsoft.com/office/officeart/2005/8/layout/radial1"/>
    <dgm:cxn modelId="{E2200231-44DD-4960-9B83-60EB7137EDB9}" type="presOf" srcId="{1B234536-2071-46C6-A491-AF4B1A3F9FEB}" destId="{30E7B6AA-B589-42F5-B263-2F67E7BFE06E}" srcOrd="0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323C5F44-F8AF-494B-AB57-17218C3B2EA0}" type="presOf" srcId="{E1F7C6AB-F112-4E63-BD90-1E829459FEC0}" destId="{24FCAF08-15BB-4354-BAF6-5C5FB831A3B3}" srcOrd="0" destOrd="0" presId="urn:microsoft.com/office/officeart/2005/8/layout/radial1"/>
    <dgm:cxn modelId="{0056C6F0-81D1-47C9-84A7-691B8A3373C5}" srcId="{1F8E4B7B-3190-492B-BA7B-9B52CE7D79BE}" destId="{BEB47B71-2B2B-471B-8254-6425DC3467DC}" srcOrd="4" destOrd="0" parTransId="{A40E38AA-33C7-4DB5-8CB8-FD872031BB8E}" sibTransId="{D6935280-0094-491F-B9B5-09793877922D}"/>
    <dgm:cxn modelId="{92E09A43-05A4-4F1F-AF81-C0384EBCF4EF}" type="presOf" srcId="{5491E5BD-0DEE-48E7-9A43-051B7DD32B12}" destId="{50875B0A-545B-4DE3-A28B-D037BE943B03}" srcOrd="0" destOrd="0" presId="urn:microsoft.com/office/officeart/2005/8/layout/radial1"/>
    <dgm:cxn modelId="{67B53CC9-EAD6-4807-A826-60948956F288}" srcId="{948D7AA2-6A07-4029-958A-456C6A888F0B}" destId="{D3913F27-E24C-40CD-AFE9-DDAE93138E32}" srcOrd="0" destOrd="0" parTransId="{F986B101-2D04-4E3D-8735-12066002DCA2}" sibTransId="{CB8E9DCB-886A-4917-B75A-D6CABEF1A2D5}"/>
    <dgm:cxn modelId="{DDD02885-69E7-44B7-BAB5-A402DEC3BCF8}" type="presParOf" srcId="{FC4E895A-5CB6-4776-9D34-BC12EF08CF61}" destId="{22672531-8C33-499F-A8B8-1F76FA72B8E1}" srcOrd="0" destOrd="0" presId="urn:microsoft.com/office/officeart/2005/8/layout/radial1"/>
    <dgm:cxn modelId="{DCA9EB2C-7BBC-4493-8D6C-F5EF4B6094CE}" type="presParOf" srcId="{FC4E895A-5CB6-4776-9D34-BC12EF08CF61}" destId="{2CB797D3-131D-4B40-8D1C-3C0BCCD4E26A}" srcOrd="1" destOrd="0" presId="urn:microsoft.com/office/officeart/2005/8/layout/radial1"/>
    <dgm:cxn modelId="{721989AB-1BAF-4BCC-B947-DB524E579540}" type="presParOf" srcId="{2CB797D3-131D-4B40-8D1C-3C0BCCD4E26A}" destId="{9C4E9843-91FB-4B66-AD05-A718EA51A920}" srcOrd="0" destOrd="0" presId="urn:microsoft.com/office/officeart/2005/8/layout/radial1"/>
    <dgm:cxn modelId="{0653D159-F36F-4B36-9701-19177368EAF7}" type="presParOf" srcId="{FC4E895A-5CB6-4776-9D34-BC12EF08CF61}" destId="{9F81A141-1B04-4A03-B238-37F7A90993F2}" srcOrd="2" destOrd="0" presId="urn:microsoft.com/office/officeart/2005/8/layout/radial1"/>
    <dgm:cxn modelId="{CD2D9E33-15C9-4DF8-8239-2454DF6AD945}" type="presParOf" srcId="{FC4E895A-5CB6-4776-9D34-BC12EF08CF61}" destId="{D23AFAD6-9784-476C-B26A-F6CCAEF2A753}" srcOrd="3" destOrd="0" presId="urn:microsoft.com/office/officeart/2005/8/layout/radial1"/>
    <dgm:cxn modelId="{E8959428-7F73-4452-9AA8-C0FADAAC3FB2}" type="presParOf" srcId="{D23AFAD6-9784-476C-B26A-F6CCAEF2A753}" destId="{6C400A76-512C-4622-ABC7-4A7262143CD7}" srcOrd="0" destOrd="0" presId="urn:microsoft.com/office/officeart/2005/8/layout/radial1"/>
    <dgm:cxn modelId="{E1C2510A-CD16-47EA-A7F1-58450FB215DE}" type="presParOf" srcId="{FC4E895A-5CB6-4776-9D34-BC12EF08CF61}" destId="{30E7B6AA-B589-42F5-B263-2F67E7BFE06E}" srcOrd="4" destOrd="0" presId="urn:microsoft.com/office/officeart/2005/8/layout/radial1"/>
    <dgm:cxn modelId="{7F4D17E8-9D2E-463C-81C7-5F5E6E3AE2B1}" type="presParOf" srcId="{FC4E895A-5CB6-4776-9D34-BC12EF08CF61}" destId="{6CE479B8-58DF-48DD-AC0B-D0C5FC6877CB}" srcOrd="5" destOrd="0" presId="urn:microsoft.com/office/officeart/2005/8/layout/radial1"/>
    <dgm:cxn modelId="{1DB006D3-F340-4545-88AC-60EE7FF2A852}" type="presParOf" srcId="{6CE479B8-58DF-48DD-AC0B-D0C5FC6877CB}" destId="{6CEA8AA8-969F-4D16-AA37-493DEC7B2497}" srcOrd="0" destOrd="0" presId="urn:microsoft.com/office/officeart/2005/8/layout/radial1"/>
    <dgm:cxn modelId="{FCBDC6DD-C54C-49DB-B9A6-C8AA09EC1B86}" type="presParOf" srcId="{FC4E895A-5CB6-4776-9D34-BC12EF08CF61}" destId="{A6529843-AF44-44C9-93DF-E3B0991FDD04}" srcOrd="6" destOrd="0" presId="urn:microsoft.com/office/officeart/2005/8/layout/radial1"/>
    <dgm:cxn modelId="{866CE8CB-6117-4C10-B6F7-201C7B0EC66C}" type="presParOf" srcId="{FC4E895A-5CB6-4776-9D34-BC12EF08CF61}" destId="{50875B0A-545B-4DE3-A28B-D037BE943B03}" srcOrd="7" destOrd="0" presId="urn:microsoft.com/office/officeart/2005/8/layout/radial1"/>
    <dgm:cxn modelId="{8A8C7C50-2E8D-42C6-B5F4-54AACD0E5CC4}" type="presParOf" srcId="{50875B0A-545B-4DE3-A28B-D037BE943B03}" destId="{6EAB0114-A979-4434-A41B-94EE04CA4FBA}" srcOrd="0" destOrd="0" presId="urn:microsoft.com/office/officeart/2005/8/layout/radial1"/>
    <dgm:cxn modelId="{8EDD9C2A-2913-4E52-B33F-5170874FFB0C}" type="presParOf" srcId="{FC4E895A-5CB6-4776-9D34-BC12EF08CF61}" destId="{A5D36C5C-1E9C-4EEE-9069-D768DACEBE29}" srcOrd="8" destOrd="0" presId="urn:microsoft.com/office/officeart/2005/8/layout/radial1"/>
    <dgm:cxn modelId="{794F2075-4047-4926-A23C-132DD0ADFB8F}" type="presParOf" srcId="{FC4E895A-5CB6-4776-9D34-BC12EF08CF61}" destId="{1BB1C879-ADD1-46CE-9D67-364F5ECE1CD3}" srcOrd="9" destOrd="0" presId="urn:microsoft.com/office/officeart/2005/8/layout/radial1"/>
    <dgm:cxn modelId="{2546103F-3C3B-4BBD-8B64-1E49A6DF8E88}" type="presParOf" srcId="{1BB1C879-ADD1-46CE-9D67-364F5ECE1CD3}" destId="{62ECBD28-2110-4395-8718-5D140BE52464}" srcOrd="0" destOrd="0" presId="urn:microsoft.com/office/officeart/2005/8/layout/radial1"/>
    <dgm:cxn modelId="{FF9F30C4-C1D2-4A48-B117-2368D97EAE21}" type="presParOf" srcId="{FC4E895A-5CB6-4776-9D34-BC12EF08CF61}" destId="{5A8679B6-7689-4D75-A7A5-C24CDE107484}" srcOrd="10" destOrd="0" presId="urn:microsoft.com/office/officeart/2005/8/layout/radial1"/>
    <dgm:cxn modelId="{A12B31B8-3D45-453F-AC5A-AA9FC1B523B3}" type="presParOf" srcId="{FC4E895A-5CB6-4776-9D34-BC12EF08CF61}" destId="{24FCAF08-15BB-4354-BAF6-5C5FB831A3B3}" srcOrd="11" destOrd="0" presId="urn:microsoft.com/office/officeart/2005/8/layout/radial1"/>
    <dgm:cxn modelId="{32D70ABE-6CF1-4463-AA45-A5C78E78314D}" type="presParOf" srcId="{24FCAF08-15BB-4354-BAF6-5C5FB831A3B3}" destId="{D57208A1-D918-4362-BFD7-C3C2D15AF6B7}" srcOrd="0" destOrd="0" presId="urn:microsoft.com/office/officeart/2005/8/layout/radial1"/>
    <dgm:cxn modelId="{9396FE4D-78F1-441C-BA61-6B8D88D2A447}" type="presParOf" srcId="{FC4E895A-5CB6-4776-9D34-BC12EF08CF61}" destId="{E1D79D73-BD61-4E3C-A8F8-4A27956BD478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D2DD82-A731-4077-AEA4-BFEADC74597B}">
      <dsp:nvSpPr>
        <dsp:cNvPr id="0" name=""/>
        <dsp:cNvSpPr/>
      </dsp:nvSpPr>
      <dsp:spPr>
        <a:xfrm>
          <a:off x="0" y="1356258"/>
          <a:ext cx="2191895" cy="1292242"/>
        </a:xfrm>
        <a:prstGeom prst="ellipse">
          <a:avLst/>
        </a:prstGeom>
        <a:solidFill>
          <a:schemeClr val="accent1">
            <a:lumMod val="5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Дотации</a:t>
          </a:r>
          <a:r>
            <a:rPr lang="ru-RU" sz="1400" kern="1200" dirty="0" smtClean="0"/>
            <a:t> </a:t>
          </a:r>
          <a:r>
            <a:rPr lang="ru-RU" sz="1200" kern="1200" dirty="0" smtClean="0"/>
            <a:t>бюджетам субъектов РФ  и муниципальных образований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1167,6 тыс. рублей</a:t>
          </a:r>
          <a:endParaRPr lang="ru-RU" sz="1200" kern="1200" dirty="0"/>
        </a:p>
      </dsp:txBody>
      <dsp:txXfrm>
        <a:off x="320996" y="1545502"/>
        <a:ext cx="1549903" cy="913754"/>
      </dsp:txXfrm>
    </dsp:sp>
    <dsp:sp modelId="{86E447B7-DA6F-4970-8963-F5BD14478FCE}">
      <dsp:nvSpPr>
        <dsp:cNvPr id="0" name=""/>
        <dsp:cNvSpPr/>
      </dsp:nvSpPr>
      <dsp:spPr>
        <a:xfrm>
          <a:off x="2284223" y="1689290"/>
          <a:ext cx="653866" cy="653866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2370893" y="1939328"/>
        <a:ext cx="480526" cy="153790"/>
      </dsp:txXfrm>
    </dsp:sp>
    <dsp:sp modelId="{E7FA7843-53B2-41BF-B68E-387A2146B4C7}">
      <dsp:nvSpPr>
        <dsp:cNvPr id="0" name=""/>
        <dsp:cNvSpPr/>
      </dsp:nvSpPr>
      <dsp:spPr>
        <a:xfrm>
          <a:off x="3029631" y="1152128"/>
          <a:ext cx="2436362" cy="1728191"/>
        </a:xfrm>
        <a:prstGeom prst="ellipse">
          <a:avLst/>
        </a:prstGeom>
        <a:solidFill>
          <a:schemeClr val="accent2">
            <a:hueOff val="5259187"/>
            <a:satOff val="-30948"/>
            <a:lumOff val="117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Субвенции бюджетам субъектов РФ и муниципальных  образований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58,6 </a:t>
          </a:r>
          <a:r>
            <a:rPr lang="ru-RU" sz="1400" kern="1200" dirty="0" err="1" smtClean="0"/>
            <a:t>тыс.рублей</a:t>
          </a:r>
          <a:endParaRPr lang="ru-RU" sz="1400" kern="1200" dirty="0"/>
        </a:p>
      </dsp:txBody>
      <dsp:txXfrm>
        <a:off x="3386428" y="1405216"/>
        <a:ext cx="1722768" cy="1222015"/>
      </dsp:txXfrm>
    </dsp:sp>
    <dsp:sp modelId="{5849A422-6F0F-453D-969F-A6375F01C3E1}">
      <dsp:nvSpPr>
        <dsp:cNvPr id="0" name=""/>
        <dsp:cNvSpPr/>
      </dsp:nvSpPr>
      <dsp:spPr>
        <a:xfrm>
          <a:off x="5557534" y="1689290"/>
          <a:ext cx="653866" cy="653866"/>
        </a:xfrm>
        <a:prstGeom prst="mathEqual">
          <a:avLst/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5644204" y="1823986"/>
        <a:ext cx="480526" cy="384474"/>
      </dsp:txXfrm>
    </dsp:sp>
    <dsp:sp modelId="{5BA3B900-0B91-41E2-BEAA-78833233C791}">
      <dsp:nvSpPr>
        <dsp:cNvPr id="0" name=""/>
        <dsp:cNvSpPr/>
      </dsp:nvSpPr>
      <dsp:spPr>
        <a:xfrm>
          <a:off x="6303729" y="676017"/>
          <a:ext cx="2732766" cy="2612906"/>
        </a:xfrm>
        <a:prstGeom prst="ellipse">
          <a:avLst/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Безвозмездные поступления от других бюджетов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1226,2тыс.рублей</a:t>
          </a:r>
          <a:endParaRPr lang="ru-RU" sz="2000" kern="1200" dirty="0"/>
        </a:p>
      </dsp:txBody>
      <dsp:txXfrm>
        <a:off x="6703933" y="1058668"/>
        <a:ext cx="1932358" cy="18476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3241081" y="1856796"/>
          <a:ext cx="2435726" cy="1413705"/>
        </a:xfrm>
        <a:prstGeom prst="ellipse">
          <a:avLst/>
        </a:prstGeom>
        <a:solidFill>
          <a:srgbClr val="7030A0"/>
        </a:solidFill>
        <a:ln>
          <a:noFill/>
        </a:ln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38100" h="3175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u="sng" kern="1200" dirty="0" smtClean="0">
              <a:effectLst/>
              <a:latin typeface="Times New Roman" pitchFamily="18" charset="0"/>
              <a:cs typeface="Times New Roman" pitchFamily="18" charset="0"/>
            </a:rPr>
            <a:t>3 783,5тыс.рублей</a:t>
          </a:r>
          <a:endParaRPr lang="ru-RU" sz="1600" b="1" u="sng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597785" y="2063828"/>
        <a:ext cx="1722318" cy="999641"/>
      </dsp:txXfrm>
    </dsp:sp>
    <dsp:sp modelId="{2CB797D3-131D-4B40-8D1C-3C0BCCD4E26A}">
      <dsp:nvSpPr>
        <dsp:cNvPr id="0" name=""/>
        <dsp:cNvSpPr/>
      </dsp:nvSpPr>
      <dsp:spPr>
        <a:xfrm rot="11729185">
          <a:off x="3055747" y="2202868"/>
          <a:ext cx="309764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309764" y="14911"/>
              </a:lnTo>
            </a:path>
          </a:pathLst>
        </a:custGeom>
        <a:noFill/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202885" y="2210036"/>
        <a:ext cx="15488" cy="15488"/>
      </dsp:txXfrm>
    </dsp:sp>
    <dsp:sp modelId="{9F81A141-1B04-4A03-B238-37F7A90993F2}">
      <dsp:nvSpPr>
        <dsp:cNvPr id="0" name=""/>
        <dsp:cNvSpPr/>
      </dsp:nvSpPr>
      <dsp:spPr>
        <a:xfrm>
          <a:off x="901619" y="1016890"/>
          <a:ext cx="2223619" cy="1738364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vert270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effectLst/>
              <a:latin typeface="Times New Roman" pitchFamily="18" charset="0"/>
              <a:cs typeface="Times New Roman" pitchFamily="18" charset="0"/>
            </a:rPr>
            <a:t>2  576,4тыс. рублей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effectLst/>
              <a:latin typeface="Times New Roman" pitchFamily="18" charset="0"/>
              <a:cs typeface="Times New Roman" pitchFamily="18" charset="0"/>
            </a:rPr>
            <a:t>(68,0 %)</a:t>
          </a:r>
          <a:endParaRPr lang="ru-RU" sz="16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227260" y="1271468"/>
        <a:ext cx="1572337" cy="1229208"/>
      </dsp:txXfrm>
    </dsp:sp>
    <dsp:sp modelId="{D23AFAD6-9784-476C-B26A-F6CCAEF2A753}">
      <dsp:nvSpPr>
        <dsp:cNvPr id="0" name=""/>
        <dsp:cNvSpPr/>
      </dsp:nvSpPr>
      <dsp:spPr>
        <a:xfrm rot="16448074">
          <a:off x="4267480" y="1581828"/>
          <a:ext cx="522716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522716" y="14911"/>
              </a:lnTo>
            </a:path>
          </a:pathLst>
        </a:custGeom>
        <a:noFill/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15771" y="1583672"/>
        <a:ext cx="26135" cy="26135"/>
      </dsp:txXfrm>
    </dsp:sp>
    <dsp:sp modelId="{30E7B6AA-B589-42F5-B263-2F67E7BFE06E}">
      <dsp:nvSpPr>
        <dsp:cNvPr id="0" name=""/>
        <dsp:cNvSpPr/>
      </dsp:nvSpPr>
      <dsp:spPr>
        <a:xfrm>
          <a:off x="3237051" y="0"/>
          <a:ext cx="2717812" cy="1336483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оборона207,3 тыс. рублей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effectLst/>
              <a:latin typeface="Times New Roman" pitchFamily="18" charset="0"/>
              <a:cs typeface="Times New Roman" pitchFamily="18" charset="0"/>
            </a:rPr>
            <a:t>(5,5 %)</a:t>
          </a:r>
          <a:endParaRPr lang="ru-RU" sz="18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635065" y="195723"/>
        <a:ext cx="1921784" cy="945037"/>
      </dsp:txXfrm>
    </dsp:sp>
    <dsp:sp modelId="{6CE479B8-58DF-48DD-AC0B-D0C5FC6877CB}">
      <dsp:nvSpPr>
        <dsp:cNvPr id="0" name=""/>
        <dsp:cNvSpPr/>
      </dsp:nvSpPr>
      <dsp:spPr>
        <a:xfrm rot="20012293">
          <a:off x="5352866" y="1958678"/>
          <a:ext cx="583066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583066" y="14911"/>
              </a:lnTo>
            </a:path>
          </a:pathLst>
        </a:custGeom>
        <a:noFill/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29823" y="1959013"/>
        <a:ext cx="29153" cy="29153"/>
      </dsp:txXfrm>
    </dsp:sp>
    <dsp:sp modelId="{A6529843-AF44-44C9-93DF-E3B0991FDD04}">
      <dsp:nvSpPr>
        <dsp:cNvPr id="0" name=""/>
        <dsp:cNvSpPr/>
      </dsp:nvSpPr>
      <dsp:spPr>
        <a:xfrm>
          <a:off x="5811441" y="393162"/>
          <a:ext cx="1938896" cy="2029481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экономика  959,5 </a:t>
          </a:r>
          <a:r>
            <a:rPr lang="ru-RU" sz="1800" kern="1200" dirty="0" err="1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180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effectLst/>
              <a:latin typeface="Times New Roman" pitchFamily="18" charset="0"/>
              <a:cs typeface="Times New Roman" pitchFamily="18" charset="0"/>
            </a:rPr>
            <a:t>(25,4 %)</a:t>
          </a:r>
          <a:endParaRPr lang="ru-RU" sz="18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095386" y="690373"/>
        <a:ext cx="1371006" cy="1435059"/>
      </dsp:txXfrm>
    </dsp:sp>
    <dsp:sp modelId="{50875B0A-545B-4DE3-A28B-D037BE943B03}">
      <dsp:nvSpPr>
        <dsp:cNvPr id="0" name=""/>
        <dsp:cNvSpPr/>
      </dsp:nvSpPr>
      <dsp:spPr>
        <a:xfrm rot="1101811">
          <a:off x="5509634" y="2939777"/>
          <a:ext cx="254646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254646" y="14911"/>
              </a:lnTo>
            </a:path>
          </a:pathLst>
        </a:custGeom>
        <a:noFill/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30591" y="2948323"/>
        <a:ext cx="12732" cy="12732"/>
      </dsp:txXfrm>
    </dsp:sp>
    <dsp:sp modelId="{A5D36C5C-1E9C-4EEE-9069-D768DACEBE29}">
      <dsp:nvSpPr>
        <dsp:cNvPr id="0" name=""/>
        <dsp:cNvSpPr/>
      </dsp:nvSpPr>
      <dsp:spPr>
        <a:xfrm>
          <a:off x="5616626" y="2592283"/>
          <a:ext cx="2421257" cy="1515047"/>
        </a:xfrm>
        <a:prstGeom prst="ellipse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Социальная  политика 13,7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(0,4%)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71211" y="2814156"/>
        <a:ext cx="1712087" cy="1071301"/>
      </dsp:txXfrm>
    </dsp:sp>
    <dsp:sp modelId="{1BB1C879-ADD1-46CE-9D67-364F5ECE1CD3}">
      <dsp:nvSpPr>
        <dsp:cNvPr id="0" name=""/>
        <dsp:cNvSpPr/>
      </dsp:nvSpPr>
      <dsp:spPr>
        <a:xfrm rot="4867604">
          <a:off x="4316021" y="3548063"/>
          <a:ext cx="597869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597869" y="14911"/>
              </a:lnTo>
            </a:path>
          </a:pathLst>
        </a:custGeom>
        <a:noFill/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00009" y="3548028"/>
        <a:ext cx="29893" cy="29893"/>
      </dsp:txXfrm>
    </dsp:sp>
    <dsp:sp modelId="{5A8679B6-7689-4D75-A7A5-C24CDE107484}">
      <dsp:nvSpPr>
        <dsp:cNvPr id="0" name=""/>
        <dsp:cNvSpPr/>
      </dsp:nvSpPr>
      <dsp:spPr>
        <a:xfrm>
          <a:off x="3798414" y="3855900"/>
          <a:ext cx="1901338" cy="1132437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Жилищно коммунальное хозяйство 24,6 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(0,6  %)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076859" y="4021742"/>
        <a:ext cx="1344448" cy="800753"/>
      </dsp:txXfrm>
    </dsp:sp>
    <dsp:sp modelId="{24FCAF08-15BB-4354-BAF6-5C5FB831A3B3}">
      <dsp:nvSpPr>
        <dsp:cNvPr id="0" name=""/>
        <dsp:cNvSpPr/>
      </dsp:nvSpPr>
      <dsp:spPr>
        <a:xfrm rot="8990925">
          <a:off x="3104958" y="3181605"/>
          <a:ext cx="528959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528959" y="14911"/>
              </a:lnTo>
            </a:path>
          </a:pathLst>
        </a:custGeom>
        <a:noFill/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356214" y="3183292"/>
        <a:ext cx="26447" cy="26447"/>
      </dsp:txXfrm>
    </dsp:sp>
    <dsp:sp modelId="{E1D79D73-BD61-4E3C-A8F8-4A27956BD478}">
      <dsp:nvSpPr>
        <dsp:cNvPr id="0" name=""/>
        <dsp:cNvSpPr/>
      </dsp:nvSpPr>
      <dsp:spPr>
        <a:xfrm>
          <a:off x="1728185" y="2952329"/>
          <a:ext cx="1515047" cy="1515047"/>
        </a:xfrm>
        <a:prstGeom prst="ellipse">
          <a:avLst/>
        </a:prstGeom>
        <a:solidFill>
          <a:schemeClr val="tx2">
            <a:lumMod val="5000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cap="small" baseline="0" dirty="0" smtClean="0">
              <a:latin typeface="Times New Roman" pitchFamily="18" charset="0"/>
              <a:cs typeface="Times New Roman" pitchFamily="18" charset="0"/>
            </a:rPr>
            <a:t>Культура. Кинематография 2,0 тыс. </a:t>
          </a:r>
          <a:r>
            <a:rPr lang="ru-RU" sz="1200" kern="1200" cap="small" baseline="0" dirty="0" err="1" smtClean="0">
              <a:latin typeface="Times New Roman" pitchFamily="18" charset="0"/>
              <a:cs typeface="Times New Roman" pitchFamily="18" charset="0"/>
            </a:rPr>
            <a:t>руб</a:t>
          </a:r>
          <a:endParaRPr lang="ru-RU" sz="1200" kern="1200" cap="small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cap="small" baseline="0" dirty="0" smtClean="0">
              <a:latin typeface="Times New Roman" pitchFamily="18" charset="0"/>
              <a:cs typeface="Times New Roman" pitchFamily="18" charset="0"/>
            </a:rPr>
            <a:t>(0,1%)</a:t>
          </a:r>
          <a:endParaRPr lang="ru-RU" sz="1200" kern="1200" cap="small" baseline="0" dirty="0">
            <a:latin typeface="Times New Roman" pitchFamily="18" charset="0"/>
            <a:cs typeface="Times New Roman" pitchFamily="18" charset="0"/>
          </a:endParaRPr>
        </a:p>
      </dsp:txBody>
      <dsp:txXfrm>
        <a:off x="1950058" y="3174202"/>
        <a:ext cx="1071301" cy="1071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BDA41-7A27-443B-A7E3-20CECEFDF616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E3281-D228-49A3-8C9A-296FD89807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890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E3281-D228-49A3-8C9A-296FD898075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176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E3281-D228-49A3-8C9A-296FD898075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173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E3281-D228-49A3-8C9A-296FD898075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120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5D5B-83D5-40FD-A21D-45E8CE639D3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F90C26E-E016-4D7B-9B1B-CC29F118A5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5D5B-83D5-40FD-A21D-45E8CE639D3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C26E-E016-4D7B-9B1B-CC29F118A5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5D5B-83D5-40FD-A21D-45E8CE639D3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C26E-E016-4D7B-9B1B-CC29F118A5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5D5B-83D5-40FD-A21D-45E8CE639D3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C26E-E016-4D7B-9B1B-CC29F118A5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5D5B-83D5-40FD-A21D-45E8CE639D3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90C26E-E016-4D7B-9B1B-CC29F118A5B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5D5B-83D5-40FD-A21D-45E8CE639D3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C26E-E016-4D7B-9B1B-CC29F118A5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5D5B-83D5-40FD-A21D-45E8CE639D3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C26E-E016-4D7B-9B1B-CC29F118A5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5D5B-83D5-40FD-A21D-45E8CE639D3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C26E-E016-4D7B-9B1B-CC29F118A5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5D5B-83D5-40FD-A21D-45E8CE639D3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C26E-E016-4D7B-9B1B-CC29F118A5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5D5B-83D5-40FD-A21D-45E8CE639D3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C26E-E016-4D7B-9B1B-CC29F118A5B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5D5B-83D5-40FD-A21D-45E8CE639D3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F90C26E-E016-4D7B-9B1B-CC29F118A5B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F525D5B-83D5-40FD-A21D-45E8CE639D3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F90C26E-E016-4D7B-9B1B-CC29F118A5B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4139952" y="476672"/>
            <a:ext cx="4773505" cy="6264696"/>
          </a:xfrm>
          <a:prstGeom prst="verticalScrol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ОТЧЕТ </a:t>
            </a:r>
          </a:p>
          <a:p>
            <a:pPr algn="ctr"/>
            <a:r>
              <a:rPr lang="ru-RU" sz="28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20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об исполнении  бюджета  Соцземледельского  </a:t>
            </a:r>
          </a:p>
          <a:p>
            <a:pPr algn="ctr"/>
            <a:r>
              <a:rPr lang="ru-RU" sz="20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муниципального образования  за 2019 год </a:t>
            </a:r>
          </a:p>
          <a:p>
            <a:pPr algn="ctr"/>
            <a:r>
              <a:rPr lang="ru-RU" sz="20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 основании Решения Совета депутатов  от 21.04 .2020 г № 15 </a:t>
            </a:r>
            <a:endParaRPr lang="ru-RU" sz="2000" b="1" i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3888432" cy="302433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477764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396579199"/>
              </p:ext>
            </p:extLst>
          </p:nvPr>
        </p:nvGraphicFramePr>
        <p:xfrm>
          <a:off x="-180528" y="1196752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936104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Соцземледельского  МО за  2019 год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20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52046" y="1439864"/>
            <a:ext cx="8639908" cy="470385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Информационный ресурс «Бюджет для граждан» подготовлен:</a:t>
            </a:r>
          </a:p>
          <a:p>
            <a:pPr>
              <a:defRPr/>
            </a:pPr>
            <a:endParaRPr lang="ru-RU" dirty="0">
              <a:latin typeface="Tahoma" pitchFamily="34" charset="0"/>
              <a:cs typeface="Tahoma" pitchFamily="34" charset="0"/>
            </a:endParaRPr>
          </a:p>
          <a:p>
            <a:pPr marL="285750" indent="-285750">
              <a:lnSpc>
                <a:spcPts val="2340"/>
              </a:lnSpc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Администрацией  Соцземледельского муниципального образования , расположенной </a:t>
            </a:r>
            <a:r>
              <a:rPr lang="ru-RU" dirty="0">
                <a:latin typeface="Tahoma" pitchFamily="34" charset="0"/>
                <a:cs typeface="Tahoma" pitchFamily="34" charset="0"/>
              </a:rPr>
              <a:t>по адресу: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412355, </a:t>
            </a:r>
            <a:r>
              <a:rPr lang="ru-RU" dirty="0">
                <a:latin typeface="Tahoma" pitchFamily="34" charset="0"/>
                <a:cs typeface="Tahoma" pitchFamily="34" charset="0"/>
              </a:rPr>
              <a:t>Саратовская область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ru-RU" dirty="0" err="1" smtClean="0">
                <a:latin typeface="Tahoma" pitchFamily="34" charset="0"/>
                <a:cs typeface="Tahoma" pitchFamily="34" charset="0"/>
              </a:rPr>
              <a:t>Балашовский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район, п. </a:t>
            </a:r>
            <a:r>
              <a:rPr lang="ru-RU" dirty="0" err="1" smtClean="0">
                <a:latin typeface="Tahoma" pitchFamily="34" charset="0"/>
                <a:cs typeface="Tahoma" pitchFamily="34" charset="0"/>
              </a:rPr>
              <a:t>Соцземледельский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, </a:t>
            </a:r>
            <a:r>
              <a:rPr lang="ru-RU" dirty="0">
                <a:latin typeface="Tahoma" pitchFamily="34" charset="0"/>
                <a:cs typeface="Tahoma" pitchFamily="34" charset="0"/>
              </a:rPr>
              <a:t>улица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Центральная , д.1-А</a:t>
            </a:r>
            <a:endParaRPr lang="ru-RU" dirty="0">
              <a:latin typeface="Tahoma" pitchFamily="34" charset="0"/>
              <a:cs typeface="Tahoma" pitchFamily="34" charset="0"/>
            </a:endParaRPr>
          </a:p>
          <a:p>
            <a:pPr marL="285750" indent="-285750"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ru-RU" dirty="0">
              <a:latin typeface="Tahoma" pitchFamily="34" charset="0"/>
              <a:cs typeface="Tahoma" pitchFamily="34" charset="0"/>
            </a:endParaRPr>
          </a:p>
          <a:p>
            <a:pPr marL="285750" indent="-285750"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телефон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ru-RU" dirty="0">
                <a:latin typeface="Tahoma" pitchFamily="34" charset="0"/>
                <a:cs typeface="Tahoma" pitchFamily="34" charset="0"/>
              </a:rPr>
              <a:t>-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ru-RU" dirty="0">
                <a:latin typeface="Tahoma" pitchFamily="34" charset="0"/>
                <a:cs typeface="Tahoma" pitchFamily="34" charset="0"/>
              </a:rPr>
              <a:t>8(84545)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7-22-38,</a:t>
            </a:r>
            <a:r>
              <a:rPr lang="ru-RU" dirty="0">
                <a:latin typeface="Tahoma" pitchFamily="34" charset="0"/>
                <a:cs typeface="Tahoma" pitchFamily="34" charset="0"/>
              </a:rPr>
              <a:t> 8(84545)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4-22-75; </a:t>
            </a:r>
            <a:r>
              <a:rPr lang="ru-RU" dirty="0">
                <a:latin typeface="Tahoma" pitchFamily="34" charset="0"/>
                <a:cs typeface="Tahoma" pitchFamily="34" charset="0"/>
              </a:rPr>
              <a:t>факс 8(84545)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4-22-75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defRPr/>
            </a:pPr>
            <a:endParaRPr lang="ru-RU" dirty="0">
              <a:latin typeface="Tahoma" pitchFamily="34" charset="0"/>
              <a:cs typeface="Tahoma" pitchFamily="34" charset="0"/>
            </a:endParaRPr>
          </a:p>
          <a:p>
            <a:pPr marL="285750" indent="-285750"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n-US" dirty="0">
                <a:latin typeface="Tahoma" pitchFamily="34" charset="0"/>
                <a:cs typeface="Tahoma" pitchFamily="34" charset="0"/>
              </a:rPr>
              <a:t>E – mail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: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obraz355@yandex.ru</a:t>
            </a:r>
            <a:endParaRPr lang="ru-RU" u="sng" dirty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ts val="2340"/>
              </a:lnSpc>
              <a:buClr>
                <a:schemeClr val="accent6">
                  <a:lumMod val="50000"/>
                </a:schemeClr>
              </a:buClr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Информационный ресурс «Бюджет для граждан» подготовлен на основании решения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Совета депутатов Соцземледельского муниципального  образования </a:t>
            </a:r>
            <a:r>
              <a:rPr lang="ru-RU" dirty="0" err="1" smtClean="0">
                <a:latin typeface="Tahoma" pitchFamily="34" charset="0"/>
                <a:cs typeface="Tahoma" pitchFamily="34" charset="0"/>
              </a:rPr>
              <a:t>Балашовского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dirty="0">
                <a:latin typeface="Tahoma" pitchFamily="34" charset="0"/>
                <a:cs typeface="Tahoma" pitchFamily="34" charset="0"/>
              </a:rPr>
              <a:t>муниципального района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Саратовской области № 15   </a:t>
            </a:r>
          </a:p>
          <a:p>
            <a:pPr algn="just">
              <a:lnSpc>
                <a:spcPts val="2340"/>
              </a:lnSpc>
              <a:buClr>
                <a:schemeClr val="accent6">
                  <a:lumMod val="50000"/>
                </a:schemeClr>
              </a:buClr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от 21.04.2020 г. «Об утверждении отчета  об исполнении   бюджета Соцземледельского муниципального образования </a:t>
            </a:r>
            <a:r>
              <a:rPr lang="ru-RU" dirty="0" err="1" smtClean="0">
                <a:latin typeface="Tahoma" pitchFamily="34" charset="0"/>
                <a:cs typeface="Tahoma" pitchFamily="34" charset="0"/>
              </a:rPr>
              <a:t>Балашовского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dirty="0">
                <a:latin typeface="Tahoma" pitchFamily="34" charset="0"/>
                <a:cs typeface="Tahoma" pitchFamily="34" charset="0"/>
              </a:rPr>
              <a:t>муниципального района Саратовской области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за 2019 год, численности муниципальных служащих и фактических затрат на их денежное содержание».</a:t>
            </a:r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5656" y="742947"/>
            <a:ext cx="5904656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 ЗА ВНИМАНИЕ!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164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72008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Предисловие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24744"/>
            <a:ext cx="7776864" cy="5328592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ru-RU" sz="1600" b="1" dirty="0" smtClean="0"/>
              <a:t>	Бюджет </a:t>
            </a:r>
            <a:r>
              <a:rPr lang="ru-RU" sz="1600" b="1" dirty="0"/>
              <a:t>играет центральную роль в экономике поселения и решении </a:t>
            </a:r>
            <a:r>
              <a:rPr lang="ru-RU" sz="1600" b="1" dirty="0" smtClean="0"/>
              <a:t>различных проблем в его развитии. Внимательное изучение бюджета дает представление о намерениях </a:t>
            </a:r>
            <a:r>
              <a:rPr lang="ru-RU" sz="1600" b="1" dirty="0"/>
              <a:t>власти, ее политике, распределении ею финансовых ресурсов. </a:t>
            </a:r>
            <a:r>
              <a:rPr lang="ru-RU" sz="1600" b="1" dirty="0" smtClean="0"/>
              <a:t>Благодаря анализу бюджета можно установить, как распределяются денежные средства, расходуются </a:t>
            </a:r>
            <a:r>
              <a:rPr lang="ru-RU" sz="1600" b="1" dirty="0"/>
              <a:t>ли они по назначению. Контроль за местным бюджетом особенно </a:t>
            </a:r>
            <a:r>
              <a:rPr lang="ru-RU" sz="1600" b="1" dirty="0" smtClean="0"/>
              <a:t>уместен, если </a:t>
            </a:r>
            <a:r>
              <a:rPr lang="ru-RU" sz="1600" b="1" dirty="0"/>
              <a:t>иметь в виду, что он формируется за счет граждан и организаций. Эти </a:t>
            </a:r>
            <a:r>
              <a:rPr lang="ru-RU" sz="1600" b="1" dirty="0" smtClean="0"/>
              <a:t>средства изымаются </a:t>
            </a:r>
            <a:r>
              <a:rPr lang="ru-RU" sz="1600" b="1" dirty="0"/>
              <a:t>в виде налогов, различных сборов и пошлин у физических и </a:t>
            </a:r>
            <a:r>
              <a:rPr lang="ru-RU" sz="1600" b="1" dirty="0" smtClean="0"/>
              <a:t>юридических лиц </a:t>
            </a:r>
            <a:r>
              <a:rPr lang="ru-RU" sz="1600" b="1" dirty="0"/>
              <a:t>для проведения значимой для общества деятельности. Проверка </a:t>
            </a:r>
            <a:r>
              <a:rPr lang="ru-RU" sz="1600" b="1" dirty="0" smtClean="0"/>
              <a:t>фактического использования </a:t>
            </a:r>
            <a:r>
              <a:rPr lang="ru-RU" sz="1600" b="1" dirty="0"/>
              <a:t>бюджетных средств закономерный и обязательный процесс, особенно </a:t>
            </a:r>
            <a:r>
              <a:rPr lang="ru-RU" sz="1600" b="1" dirty="0" smtClean="0"/>
              <a:t>в условиях недостатка </a:t>
            </a:r>
            <a:r>
              <a:rPr lang="ru-RU" sz="1600" b="1" dirty="0"/>
              <a:t>имеющихся резервов. Именно поэтому пришло время </a:t>
            </a:r>
            <a:r>
              <a:rPr lang="ru-RU" sz="1600" b="1" dirty="0" smtClean="0"/>
              <a:t>для опубликования </a:t>
            </a:r>
            <a:r>
              <a:rPr lang="ru-RU" sz="1600" b="1" dirty="0"/>
              <a:t>простого и доступного для каждого гражданина анализа бюджета </a:t>
            </a:r>
            <a:r>
              <a:rPr lang="ru-RU" sz="1600" b="1" dirty="0" smtClean="0"/>
              <a:t>и бюджетных </a:t>
            </a:r>
            <a:r>
              <a:rPr lang="ru-RU" sz="1600" b="1" dirty="0"/>
              <a:t>процессов. И мы надеемся что данная презентация послужит </a:t>
            </a:r>
            <a:r>
              <a:rPr lang="ru-RU" sz="1600" b="1" dirty="0" smtClean="0"/>
              <a:t>обеспечению роста </a:t>
            </a:r>
            <a:r>
              <a:rPr lang="ru-RU" sz="1600" b="1" dirty="0"/>
              <a:t>интереса граждан к вопросам использования бюджета. Ведь только при наличии </a:t>
            </a:r>
            <a:r>
              <a:rPr lang="ru-RU" sz="1600" b="1" dirty="0" smtClean="0"/>
              <a:t>у граждан </a:t>
            </a:r>
            <a:r>
              <a:rPr lang="ru-RU" sz="1600" b="1" dirty="0"/>
              <a:t>чувства собственной причастности к бюджетному процессу и </a:t>
            </a:r>
            <a:r>
              <a:rPr lang="ru-RU" sz="1600" b="1" dirty="0" smtClean="0"/>
              <a:t>возможности высказать </a:t>
            </a:r>
            <a:r>
              <a:rPr lang="ru-RU" sz="1600" b="1" dirty="0"/>
              <a:t>свое мнение можно рассчитывать на то, что население будет </a:t>
            </a:r>
            <a:r>
              <a:rPr lang="ru-RU" sz="1600" b="1" dirty="0" smtClean="0"/>
              <a:t>добросовестно участвовать </a:t>
            </a:r>
            <a:r>
              <a:rPr lang="ru-RU" sz="1600" b="1" dirty="0"/>
              <a:t>как в формировании бюджета, так и его исполнении.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2941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59628" y="404665"/>
            <a:ext cx="7024744" cy="792088"/>
          </a:xfrm>
        </p:spPr>
        <p:txBody>
          <a:bodyPr/>
          <a:lstStyle/>
          <a:p>
            <a:pPr algn="ctr"/>
            <a:r>
              <a:rPr lang="ru-RU" b="1" dirty="0"/>
              <a:t>Что такое бюджет?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51520" y="404664"/>
            <a:ext cx="2664296" cy="2463685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  <a:p>
            <a:pPr algn="ctr"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поступающие в бюджет денежные средства (налоги</a:t>
            </a:r>
          </a:p>
          <a:p>
            <a:pPr algn="ctr"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и физических лиц, административные платежи и сборы, безвозмездные</a:t>
            </a:r>
          </a:p>
          <a:p>
            <a:pPr algn="ctr"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поступления)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611560" y="4077071"/>
            <a:ext cx="2160239" cy="1296145"/>
          </a:xfrm>
        </p:spPr>
        <p:txBody>
          <a:bodyPr>
            <a:noAutofit/>
          </a:bodyPr>
          <a:lstStyle/>
          <a:p>
            <a:pPr marL="68580" indent="0" algn="ctr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доходов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 расходами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образует</a:t>
            </a:r>
          </a:p>
          <a:p>
            <a:pPr marL="68580" indent="0" algn="ctr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положительный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остаток бюджета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ctr">
              <a:spcBef>
                <a:spcPts val="0"/>
              </a:spcBef>
              <a:buNone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</a:t>
            </a: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6084168" y="188640"/>
            <a:ext cx="2808312" cy="266429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</a:p>
          <a:p>
            <a:pPr algn="ctr">
              <a:spcBef>
                <a:spcPts val="0"/>
              </a:spcBef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выплачиваемые из</a:t>
            </a:r>
          </a:p>
          <a:p>
            <a:pPr algn="ctr">
              <a:spcBef>
                <a:spcPts val="0"/>
              </a:spcBef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денежные средства</a:t>
            </a:r>
          </a:p>
          <a:p>
            <a:pPr algn="ctr">
              <a:spcBef>
                <a:spcPts val="0"/>
              </a:spcBef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(содержание государственных</a:t>
            </a:r>
          </a:p>
          <a:p>
            <a:pPr algn="ctr">
              <a:spcBef>
                <a:spcPts val="0"/>
              </a:spcBef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 (образование,</a:t>
            </a:r>
          </a:p>
          <a:p>
            <a:pPr algn="ctr">
              <a:spcBef>
                <a:spcPts val="0"/>
              </a:spcBef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ЖКХ, культура и другие)</a:t>
            </a:r>
          </a:p>
          <a:p>
            <a:pPr algn="ctr">
              <a:spcBef>
                <a:spcPts val="0"/>
              </a:spcBef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капитальное строительство и</a:t>
            </a:r>
          </a:p>
          <a:p>
            <a:pPr algn="ctr">
              <a:spcBef>
                <a:spcPts val="0"/>
              </a:spcBef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другие)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6156176" y="4077071"/>
            <a:ext cx="2304256" cy="1512169"/>
          </a:xfrm>
        </p:spPr>
        <p:txBody>
          <a:bodyPr>
            <a:normAutofit/>
          </a:bodyPr>
          <a:lstStyle/>
          <a:p>
            <a:pPr marL="68580" indent="0" algn="ctr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расходная часть</a:t>
            </a:r>
          </a:p>
          <a:p>
            <a:pPr marL="68580" indent="0" algn="ctr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превышает</a:t>
            </a:r>
          </a:p>
          <a:p>
            <a:pPr marL="68580" indent="0" algn="ctr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доходную, то бюджет</a:t>
            </a:r>
          </a:p>
          <a:p>
            <a:pPr marL="68580" indent="0" algn="ctr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с</a:t>
            </a:r>
          </a:p>
          <a:p>
            <a:pPr marL="68580" indent="0" algn="ctr">
              <a:spcBef>
                <a:spcPts val="0"/>
              </a:spcBef>
              <a:buNone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ДЕФИЦИТОМ</a:t>
            </a: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196753"/>
            <a:ext cx="2664297" cy="1440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67544" y="2996952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(от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старонормандского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bougette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кошель, сумка, кожаный мешок) – форма образования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расходования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денежных средств, предназначенных для финансового обеспечения задач 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функций государства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местного самоуправления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544" y="5662572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Сбалансированность бюджета по доходам и расходам – основополагающее требование, предъявляемое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органам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составляющим и утверждающим бюджет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9" y="3933055"/>
            <a:ext cx="2376264" cy="1440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245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36904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6600"/>
                </a:solidFill>
              </a:rPr>
              <a:t>Плановые показатели  по доходам бюджета Соцземледельского муниципального образования  за 201</a:t>
            </a:r>
            <a:r>
              <a:rPr lang="ru-RU" sz="2400" b="1" dirty="0">
                <a:solidFill>
                  <a:srgbClr val="006600"/>
                </a:solidFill>
              </a:rPr>
              <a:t>9</a:t>
            </a:r>
            <a:r>
              <a:rPr lang="ru-RU" sz="2400" b="1" dirty="0" smtClean="0">
                <a:solidFill>
                  <a:srgbClr val="006600"/>
                </a:solidFill>
              </a:rPr>
              <a:t> год (тыс. рублей)</a:t>
            </a:r>
            <a:endParaRPr lang="ru-RU" sz="2400" b="1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801396"/>
              </p:ext>
            </p:extLst>
          </p:nvPr>
        </p:nvGraphicFramePr>
        <p:xfrm>
          <a:off x="683568" y="1709796"/>
          <a:ext cx="7216140" cy="31921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48523"/>
                <a:gridCol w="1981375"/>
                <a:gridCol w="1697357"/>
                <a:gridCol w="1688885"/>
              </a:tblGrid>
              <a:tr h="1101305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дохода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бюджет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исполнение 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уточненному</a:t>
                      </a: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бюджету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75994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2239,7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1954,9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8483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1226,2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1225,5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8304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3465,9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3180,4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144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руглая лента лицом вниз 2"/>
          <p:cNvSpPr/>
          <p:nvPr/>
        </p:nvSpPr>
        <p:spPr>
          <a:xfrm>
            <a:off x="1115616" y="116632"/>
            <a:ext cx="7344816" cy="1440160"/>
          </a:xfrm>
          <a:prstGeom prst="ellipse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Фактическое  исполнение доходов  относительно плановых показателей в разрезе отдельных  видов доходов ( </a:t>
            </a:r>
            <a:r>
              <a:rPr lang="ru-RU" dirty="0" err="1" smtClean="0"/>
              <a:t>тыс.рублей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968513"/>
              </p:ext>
            </p:extLst>
          </p:nvPr>
        </p:nvGraphicFramePr>
        <p:xfrm>
          <a:off x="467544" y="1700803"/>
          <a:ext cx="8352928" cy="49172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37566"/>
                <a:gridCol w="1684058"/>
                <a:gridCol w="1515652"/>
                <a:gridCol w="1515652"/>
              </a:tblGrid>
              <a:tr h="229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Показатель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Уточненный бюджет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Кассовое исполнение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Уточненный бюджет (%)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170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Налоговые доходы, всего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2218,6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1921,5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106,5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170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в том числе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170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</a:rPr>
                        <a:t>Налог на доходы </a:t>
                      </a:r>
                      <a:r>
                        <a:rPr lang="ru-RU" sz="1400" b="0" dirty="0" err="1">
                          <a:solidFill>
                            <a:srgbClr val="002060"/>
                          </a:solidFill>
                          <a:effectLst/>
                        </a:rPr>
                        <a:t>физ.лиц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197,6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220,7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178,0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170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</a:rPr>
                        <a:t>Единый </a:t>
                      </a:r>
                      <a:r>
                        <a:rPr lang="ru-RU" sz="1400" b="0" dirty="0" err="1">
                          <a:solidFill>
                            <a:srgbClr val="002060"/>
                          </a:solidFill>
                          <a:effectLst/>
                        </a:rPr>
                        <a:t>сельхоз.налог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309,6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96,5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31,2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170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</a:rPr>
                        <a:t>Налог на имущество </a:t>
                      </a:r>
                      <a:r>
                        <a:rPr lang="ru-RU" sz="1400" b="0" dirty="0" err="1">
                          <a:solidFill>
                            <a:srgbClr val="002060"/>
                          </a:solidFill>
                          <a:effectLst/>
                        </a:rPr>
                        <a:t>физ.лиц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159,0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171,9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108,1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170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</a:rPr>
                        <a:t>Земельный налог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1540,9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418,0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92,0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170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Госпошлина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11,5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14,4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125,2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170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Неналоговые доходы, всего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21,1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33,4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158,3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170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в том числе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373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Штрафы, санкции, возмещение ущерба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0,5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0,5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100,0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Доходы от  компенсационных затрат государства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20,6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32,9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159,7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170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Итого доходов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solidFill>
                            <a:srgbClr val="002060"/>
                          </a:solidFill>
                          <a:effectLst/>
                        </a:rPr>
                        <a:t>2 </a:t>
                      </a:r>
                      <a:r>
                        <a:rPr lang="ru-RU" sz="1400" b="1" u="sng" dirty="0" smtClean="0">
                          <a:solidFill>
                            <a:srgbClr val="002060"/>
                          </a:solidFill>
                          <a:effectLst/>
                        </a:rPr>
                        <a:t>239,7</a:t>
                      </a:r>
                      <a:endParaRPr lang="ru-RU" sz="1400" b="1" u="sng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sng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1954,9</a:t>
                      </a:r>
                      <a:endParaRPr lang="ru-RU" sz="1400" b="1" u="sng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87,3</a:t>
                      </a:r>
                      <a:endParaRPr lang="ru-RU" sz="1400" u="sng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189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Безвозмездные поступления, в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</a:rPr>
                        <a:t>т.ч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sng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1226,2</a:t>
                      </a:r>
                      <a:endParaRPr lang="ru-RU" sz="1400" b="1" u="sng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sng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1225,5</a:t>
                      </a:r>
                      <a:endParaRPr lang="ru-RU" sz="1400" b="1" u="sng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99,9</a:t>
                      </a:r>
                      <a:endParaRPr lang="ru-RU" sz="1400" u="sng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Дотации  бюджетам, субъектов РФ и муниципальных образований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58,6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</a:rPr>
                        <a:t>58,6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</a:rPr>
                        <a:t>100,0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Иные  межбюджетные  трансферты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960,3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959,6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99,9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Субвенции бюджетам субъектов РФ и муниципальных образований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207,3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207,3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100,0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170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Всего доходов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3465,9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3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 180,4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91,8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98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Структура налоговых и неналоговых доходов бюджета Соцземледельского МО за 2019 г.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1707950"/>
              </p:ext>
            </p:extLst>
          </p:nvPr>
        </p:nvGraphicFramePr>
        <p:xfrm>
          <a:off x="587698" y="1412776"/>
          <a:ext cx="76200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90161404"/>
              </p:ext>
            </p:extLst>
          </p:nvPr>
        </p:nvGraphicFramePr>
        <p:xfrm>
          <a:off x="1763688" y="1556792"/>
          <a:ext cx="5951984" cy="3909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72264" y="5445224"/>
            <a:ext cx="8280920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/>
          </a:p>
          <a:p>
            <a:endParaRPr lang="ru-RU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r>
              <a:rPr lang="ru-RU" sz="1200" b="1" dirty="0" smtClean="0"/>
              <a:t>1540,9 </a:t>
            </a:r>
            <a:r>
              <a:rPr lang="ru-RU" sz="1200" b="1" dirty="0" err="1" smtClean="0"/>
              <a:t>т.руб</a:t>
            </a:r>
            <a:r>
              <a:rPr lang="ru-RU" sz="1200" b="1" dirty="0" smtClean="0"/>
              <a:t>(44,4%)-</a:t>
            </a:r>
            <a:r>
              <a:rPr lang="ru-RU" sz="1200" b="1" dirty="0" smtClean="0"/>
              <a:t>земельный налог</a:t>
            </a:r>
            <a:r>
              <a:rPr lang="ru-RU" sz="1200" dirty="0" smtClean="0"/>
              <a:t>; </a:t>
            </a:r>
            <a:r>
              <a:rPr lang="ru-RU" sz="1200" b="1" dirty="0" smtClean="0"/>
              <a:t>197,6 </a:t>
            </a:r>
            <a:r>
              <a:rPr lang="ru-RU" sz="1200" b="1" dirty="0" err="1" smtClean="0"/>
              <a:t>т.руб</a:t>
            </a:r>
            <a:r>
              <a:rPr lang="ru-RU" sz="1200" dirty="0" smtClean="0"/>
              <a:t>(</a:t>
            </a:r>
            <a:r>
              <a:rPr lang="ru-RU" sz="1200" b="1" dirty="0" smtClean="0"/>
              <a:t>5,8</a:t>
            </a:r>
            <a:r>
              <a:rPr lang="ru-RU" sz="1200" b="1" dirty="0" smtClean="0"/>
              <a:t>%)-</a:t>
            </a:r>
            <a:r>
              <a:rPr lang="ru-RU" sz="1200" b="1" dirty="0" smtClean="0"/>
              <a:t>налог на доходы </a:t>
            </a:r>
            <a:r>
              <a:rPr lang="ru-RU" sz="1200" b="1" dirty="0" err="1" smtClean="0"/>
              <a:t>физ.лиц</a:t>
            </a:r>
            <a:r>
              <a:rPr lang="ru-RU" sz="1200" b="1" dirty="0" smtClean="0"/>
              <a:t>; 309,6 </a:t>
            </a:r>
            <a:r>
              <a:rPr lang="ru-RU" sz="1200" b="1" dirty="0" err="1" smtClean="0"/>
              <a:t>тыс.руб</a:t>
            </a:r>
            <a:r>
              <a:rPr lang="ru-RU" sz="1200" b="1" dirty="0" smtClean="0"/>
              <a:t>(8,9</a:t>
            </a:r>
            <a:r>
              <a:rPr lang="ru-RU" sz="1200" b="1" dirty="0" smtClean="0"/>
              <a:t>%)-единый с/х налог; 159,0 </a:t>
            </a:r>
            <a:r>
              <a:rPr lang="ru-RU" sz="1200" b="1" dirty="0" err="1" smtClean="0"/>
              <a:t>тыс.руб</a:t>
            </a:r>
            <a:r>
              <a:rPr lang="ru-RU" sz="1200" b="1" dirty="0" smtClean="0"/>
              <a:t>(4,6%)-</a:t>
            </a:r>
            <a:r>
              <a:rPr lang="ru-RU" sz="1200" b="1" dirty="0" smtClean="0"/>
              <a:t>налог на имущество </a:t>
            </a:r>
            <a:r>
              <a:rPr lang="ru-RU" sz="1200" b="1" dirty="0" err="1" smtClean="0"/>
              <a:t>физ.лиц</a:t>
            </a:r>
            <a:r>
              <a:rPr lang="ru-RU" sz="1200" dirty="0" smtClean="0"/>
              <a:t>;  </a:t>
            </a:r>
            <a:r>
              <a:rPr lang="ru-RU" sz="1200" b="1" dirty="0" smtClean="0"/>
              <a:t>11,5 </a:t>
            </a:r>
            <a:r>
              <a:rPr lang="ru-RU" sz="1200" b="1" dirty="0" err="1" smtClean="0"/>
              <a:t>тыс.руб</a:t>
            </a:r>
            <a:r>
              <a:rPr lang="ru-RU" sz="1200" b="1" dirty="0" smtClean="0"/>
              <a:t>.(0,3%)-госпошлина</a:t>
            </a:r>
            <a:r>
              <a:rPr lang="ru-RU" sz="1200" dirty="0" smtClean="0"/>
              <a:t>; </a:t>
            </a:r>
            <a:r>
              <a:rPr lang="ru-RU" sz="1200" b="1" dirty="0" smtClean="0"/>
              <a:t>21,1 </a:t>
            </a:r>
            <a:r>
              <a:rPr lang="ru-RU" sz="1200" b="1" dirty="0" err="1" smtClean="0"/>
              <a:t>тыс.руб</a:t>
            </a:r>
            <a:r>
              <a:rPr lang="ru-RU" sz="1200" dirty="0" smtClean="0"/>
              <a:t>(</a:t>
            </a:r>
            <a:r>
              <a:rPr lang="ru-RU" sz="1200" b="1" dirty="0" smtClean="0"/>
              <a:t>0,6</a:t>
            </a:r>
            <a:r>
              <a:rPr lang="ru-RU" sz="1200" b="1" dirty="0" smtClean="0"/>
              <a:t>%)-</a:t>
            </a:r>
            <a:r>
              <a:rPr lang="ru-RU" sz="1200" b="1" dirty="0" smtClean="0"/>
              <a:t>неналоговые доходы; 1018,9 </a:t>
            </a:r>
            <a:r>
              <a:rPr lang="ru-RU" sz="1200" b="1" dirty="0" err="1" smtClean="0"/>
              <a:t>тыс.руб</a:t>
            </a:r>
            <a:r>
              <a:rPr lang="ru-RU" sz="1200" b="1" dirty="0" smtClean="0"/>
              <a:t>(29,4%)-</a:t>
            </a:r>
            <a:r>
              <a:rPr lang="ru-RU" sz="1200" b="1" dirty="0" smtClean="0"/>
              <a:t>безвозмездные поступления; 207,3  </a:t>
            </a:r>
            <a:r>
              <a:rPr lang="ru-RU" sz="1200" b="1" dirty="0" err="1" smtClean="0"/>
              <a:t>тыс.руб</a:t>
            </a:r>
            <a:r>
              <a:rPr lang="ru-RU" sz="1200" b="1" dirty="0" smtClean="0"/>
              <a:t>(6%)-</a:t>
            </a:r>
            <a:r>
              <a:rPr lang="ru-RU" sz="1200" b="1" dirty="0" smtClean="0"/>
              <a:t>субвенции бюджетам субъектов РФ и муниципальных образований.</a:t>
            </a:r>
          </a:p>
          <a:p>
            <a:r>
              <a:rPr lang="ru-RU" sz="1600" b="1" u="sng" dirty="0" smtClean="0"/>
              <a:t>ВСЕГО:3465,9 </a:t>
            </a:r>
            <a:r>
              <a:rPr lang="ru-RU" sz="1600" b="1" u="sng" dirty="0" err="1" smtClean="0"/>
              <a:t>тыс.руб</a:t>
            </a:r>
            <a:r>
              <a:rPr lang="ru-RU" sz="1600" dirty="0" smtClean="0"/>
              <a:t>.</a:t>
            </a:r>
            <a:endParaRPr lang="ru-RU" sz="1600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88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-1395646"/>
            <a:ext cx="5791200" cy="2520389"/>
          </a:xfrm>
        </p:spPr>
        <p:txBody>
          <a:bodyPr/>
          <a:lstStyle/>
          <a:p>
            <a:pPr algn="ctr"/>
            <a:r>
              <a:rPr lang="ru-RU" dirty="0" smtClean="0"/>
              <a:t>       Пояснения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052736"/>
            <a:ext cx="7620000" cy="5256584"/>
          </a:xfrm>
          <a:solidFill>
            <a:srgbClr val="00B0F0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 smtClean="0"/>
              <a:t>Бюджет Соцземледельского муниципального образования на 2019 г. согласно Решения Совета №55 от 17.12.2018 г. утвержден в объёме 3 720,9 </a:t>
            </a:r>
            <a:r>
              <a:rPr lang="ru-RU" dirty="0" err="1" smtClean="0"/>
              <a:t>тыс.руб</a:t>
            </a:r>
            <a:r>
              <a:rPr lang="ru-RU" dirty="0" smtClean="0"/>
              <a:t>. по доходам и расходам бюджета. В течение года в Решение «О бюджете Соцземледельского муниципального образования  на 2019 год» внесено </a:t>
            </a:r>
            <a:r>
              <a:rPr lang="ru-RU" dirty="0"/>
              <a:t>9</a:t>
            </a:r>
            <a:r>
              <a:rPr lang="ru-RU" dirty="0" smtClean="0"/>
              <a:t> изменений.</a:t>
            </a:r>
          </a:p>
          <a:p>
            <a:r>
              <a:rPr lang="ru-RU" dirty="0" smtClean="0"/>
              <a:t>В результате внесенных изменений расходная часть бюджета увеличена на 821,8 </a:t>
            </a:r>
            <a:r>
              <a:rPr lang="ru-RU" dirty="0" err="1" smtClean="0"/>
              <a:t>тыс.руб</a:t>
            </a:r>
            <a:r>
              <a:rPr lang="ru-RU" dirty="0" smtClean="0"/>
              <a:t>. за счёт остатков средств на счетах по учёту средств бюджетов.</a:t>
            </a:r>
          </a:p>
          <a:p>
            <a:r>
              <a:rPr lang="ru-RU" dirty="0" smtClean="0"/>
              <a:t>Уточненный план составил:</a:t>
            </a:r>
          </a:p>
          <a:p>
            <a:r>
              <a:rPr lang="ru-RU" dirty="0" smtClean="0"/>
              <a:t>-по доходам 3 465,9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</a:p>
          <a:p>
            <a:r>
              <a:rPr lang="ru-RU" dirty="0" smtClean="0"/>
              <a:t>-по расходам 4 287,7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</a:p>
          <a:p>
            <a:r>
              <a:rPr lang="ru-RU" dirty="0" smtClean="0"/>
              <a:t>-дефицит бюджета 821,8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4335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5186150"/>
              </p:ext>
            </p:extLst>
          </p:nvPr>
        </p:nvGraphicFramePr>
        <p:xfrm>
          <a:off x="107504" y="2348880"/>
          <a:ext cx="9036496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Круглая лента лицом вниз 4"/>
          <p:cNvSpPr/>
          <p:nvPr/>
        </p:nvSpPr>
        <p:spPr>
          <a:xfrm>
            <a:off x="539552" y="817276"/>
            <a:ext cx="8208912" cy="1531604"/>
          </a:xfrm>
          <a:prstGeom prst="ellipseRibbon">
            <a:avLst/>
          </a:prstGeom>
          <a:solidFill>
            <a:schemeClr val="tx2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Безвозмездные  поступления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911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88640"/>
            <a:ext cx="8820473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Сравнительный  анализ расходов  бюджета </a:t>
            </a:r>
          </a:p>
          <a:p>
            <a:pPr algn="ctr"/>
            <a:r>
              <a:rPr lang="ru-RU" sz="1600" b="1" dirty="0" smtClean="0"/>
              <a:t>за 2019 год по разделам (подразделам)</a:t>
            </a:r>
            <a:endParaRPr lang="ru-RU" sz="16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370823"/>
              </p:ext>
            </p:extLst>
          </p:nvPr>
        </p:nvGraphicFramePr>
        <p:xfrm>
          <a:off x="107503" y="908719"/>
          <a:ext cx="8820473" cy="88921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52329"/>
                <a:gridCol w="1008112"/>
                <a:gridCol w="1080120"/>
                <a:gridCol w="1213955"/>
                <a:gridCol w="801861"/>
                <a:gridCol w="1008520"/>
                <a:gridCol w="755576"/>
              </a:tblGrid>
              <a:tr h="17353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Наименование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Утверждено на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Уточнен-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ный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план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Кассовое испол-нение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Процент исполнения к первонач. бюджету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Процент исполнения к уточнен. плану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Процент от общих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расхо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дов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кассов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испол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нение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</a:tr>
              <a:tr h="4958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01 Общегосударственные вопросы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400" b="1" i="1" u="sng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503,0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400" b="1" i="1" u="sng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968</a:t>
                      </a: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,1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2573,4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102,8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86,7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68,0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</a:tr>
              <a:tr h="247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 том числе: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i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</a:tr>
              <a:tr h="743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0102 Функц. Высшего должностного лица субъекта РФ и муниципального образования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607,4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639,9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632,6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104,1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98,8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24,6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</a:tr>
              <a:tr h="991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0104 Функц. Правительства РФ, высших органов исполнит. Власти субъектов РФ, местных субъектов РФ, местных администраций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400" b="1" i="1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706,6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2114,7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</a:rPr>
                        <a:t>1734,3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101,6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82,0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67,4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</a:tr>
              <a:tr h="991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0106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Обеспечение деятельности финансовых, налоговых и таможенных органов и органов финансового(финансово-бюджетного) надзора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28,3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28,3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28,3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1,1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</a:tr>
              <a:tr h="247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0113 Другие общегосуд. вопросы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160,7</a:t>
                      </a:r>
                      <a:endParaRPr lang="ru-RU" sz="1400" b="1" i="1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185,2</a:t>
                      </a:r>
                      <a:endParaRPr lang="ru-RU" sz="1400" b="1" i="1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178,8</a:t>
                      </a:r>
                      <a:endParaRPr lang="ru-RU" sz="1400" b="1" i="1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111,3</a:t>
                      </a:r>
                      <a:endParaRPr lang="ru-RU" sz="1400" b="1" i="1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96,5</a:t>
                      </a:r>
                      <a:endParaRPr lang="ru-RU" sz="1400" b="1" i="1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6,9</a:t>
                      </a:r>
                      <a:endParaRPr lang="ru-RU" sz="1400" b="1" i="1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</a:tr>
              <a:tr h="247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0200 Национальная оборона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206,6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207,3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207,3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100,3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5,5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</a:tr>
              <a:tr h="4958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0300 Национальная безопасность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правоохр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деят-ть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5,0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r>
                        <a:rPr lang="ru-RU" sz="1400" b="1" i="1" u="sng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r>
                        <a:rPr lang="ru-RU" sz="1400" b="1" i="1" u="sng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r>
                        <a:rPr lang="ru-RU" sz="1400" b="1" i="1" u="sng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</a:tr>
              <a:tr h="2510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0400 Национальная экономика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940,3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970,3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959,5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102,0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98,9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25,4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</a:tr>
              <a:tr h="443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0500 Жилищно – коммунальное хоз-во.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50,0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123,0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24,6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49,2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20,0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0,7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0700 Образование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3,0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3,0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</a:tr>
              <a:tr h="4958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0800 Культура и кинематография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2,0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2,0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2,0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</a:tr>
              <a:tr h="3884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1000 Социальная политика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14,0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14,0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13,7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97,9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97,9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0,4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</a:tr>
              <a:tr h="3884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ИТОГО: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400" b="1" i="1" u="sng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720,9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4</a:t>
                      </a:r>
                      <a:r>
                        <a:rPr lang="ru-RU" sz="1400" b="1" i="1" u="sng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287,7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3</a:t>
                      </a:r>
                      <a:r>
                        <a:rPr lang="ru-RU" sz="1400" b="1" i="1" u="sng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783,5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101,7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88,2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9790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3553</TotalTime>
  <Words>916</Words>
  <Application>Microsoft Office PowerPoint</Application>
  <PresentationFormat>Экран (4:3)</PresentationFormat>
  <Paragraphs>286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Главная</vt:lpstr>
      <vt:lpstr>Презентация PowerPoint</vt:lpstr>
      <vt:lpstr>Предисловие</vt:lpstr>
      <vt:lpstr>Что такое бюджет?</vt:lpstr>
      <vt:lpstr>Плановые показатели  по доходам бюджета Соцземледельского муниципального образования  за 2019 год (тыс. рублей)</vt:lpstr>
      <vt:lpstr>Презентация PowerPoint</vt:lpstr>
      <vt:lpstr>Структура налоговых и неналоговых доходов бюджета Соцземледельского МО за 2019 г.</vt:lpstr>
      <vt:lpstr>       Пояснения</vt:lpstr>
      <vt:lpstr>Презентация PowerPoint</vt:lpstr>
      <vt:lpstr>Презентация PowerPoint</vt:lpstr>
      <vt:lpstr>Расходы бюджета Соцземледельского  МО за  2019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                                                           об исполнении бюджета Новопокровского          муниципального   образования Балашовского муниципального района                          Саратовской области                                                       за 2015 год</dc:title>
  <dc:creator>Сергей</dc:creator>
  <cp:lastModifiedBy>Пользователь</cp:lastModifiedBy>
  <cp:revision>204</cp:revision>
  <cp:lastPrinted>2020-05-14T06:15:13Z</cp:lastPrinted>
  <dcterms:created xsi:type="dcterms:W3CDTF">2016-05-30T06:25:05Z</dcterms:created>
  <dcterms:modified xsi:type="dcterms:W3CDTF">2020-05-18T12:17:46Z</dcterms:modified>
</cp:coreProperties>
</file>